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353" r:id="rId4"/>
    <p:sldId id="357" r:id="rId5"/>
    <p:sldId id="360" r:id="rId6"/>
    <p:sldId id="361" r:id="rId7"/>
    <p:sldId id="354" r:id="rId8"/>
    <p:sldId id="323" r:id="rId9"/>
  </p:sldIdLst>
  <p:sldSz cx="12192000" cy="6858000"/>
  <p:notesSz cx="6807200" cy="9939338"/>
  <p:embeddedFontLst>
    <p:embeddedFont>
      <p:font typeface="Arial Narrow" panose="020B0606020202030204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00"/>
    <a:srgbClr val="2E75B6"/>
    <a:srgbClr val="D7CCB3"/>
    <a:srgbClr val="E8E2D4"/>
    <a:srgbClr val="D8D2CE"/>
    <a:srgbClr val="F6F3F1"/>
    <a:srgbClr val="EFEBE1"/>
    <a:srgbClr val="C00000"/>
    <a:srgbClr val="FFFFFF"/>
    <a:srgbClr val="E5D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93" autoAdjust="0"/>
    <p:restoredTop sz="96449" autoAdjust="0"/>
  </p:normalViewPr>
  <p:slideViewPr>
    <p:cSldViewPr snapToGrid="0">
      <p:cViewPr varScale="1">
        <p:scale>
          <a:sx n="160" d="100"/>
          <a:sy n="160" d="100"/>
        </p:scale>
        <p:origin x="10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50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customXml" Target="../customXml/item3.xml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49575" cy="498475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40" y="2"/>
            <a:ext cx="2949575" cy="498475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r">
              <a:defRPr sz="1200"/>
            </a:lvl1pPr>
          </a:lstStyle>
          <a:p>
            <a:fld id="{19BF10AA-7990-4AEF-9B95-02E0F6480CE1}" type="datetimeFigureOut">
              <a:rPr lang="ko-KR" altLang="en-US" smtClean="0"/>
              <a:t>2025-08-28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4" tIns="45712" rIns="91424" bIns="4571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40" y="4783140"/>
            <a:ext cx="5445125" cy="3913187"/>
          </a:xfrm>
          <a:prstGeom prst="rect">
            <a:avLst/>
          </a:prstGeom>
        </p:spPr>
        <p:txBody>
          <a:bodyPr vert="horz" lIns="91424" tIns="45712" rIns="91424" bIns="4571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863"/>
            <a:ext cx="2949575" cy="498475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40" y="9440863"/>
            <a:ext cx="2949575" cy="498475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r">
              <a:defRPr sz="1200"/>
            </a:lvl1pPr>
          </a:lstStyle>
          <a:p>
            <a:fld id="{E6A3ED32-ECF3-42BB-ABFC-1B57AB679A4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91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ED32-ECF3-42BB-ABFC-1B57AB679A4C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11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60E3E-CA22-77AC-D2B1-74277A105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096D2E-9933-6123-E3F2-2538B0AEA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50CECA-96F4-89B6-D3C5-3CC4504B6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28F7-3CE7-4FFC-65D7-46CCAABD3B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ED32-ECF3-42BB-ABFC-1B57AB679A4C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59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467-91A1-B5CA-2936-16C9517F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558EBC-77EB-E8CA-29F8-EE29E6E53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45CC9B-E45B-4AA6-00F4-3E2C3227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9CB26F-C0F6-C6A0-5A71-234BBD196E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ED32-ECF3-42BB-ABFC-1B57AB679A4C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501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3ED32-ECF3-42BB-ABFC-1B57AB679A4C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46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077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22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 userDrawn="1"/>
        </p:nvSpPr>
        <p:spPr>
          <a:xfrm>
            <a:off x="-7168" y="-1185"/>
            <a:ext cx="12199168" cy="495839"/>
          </a:xfrm>
          <a:prstGeom prst="rect">
            <a:avLst/>
          </a:prstGeom>
          <a:solidFill>
            <a:srgbClr val="D8D2CE"/>
          </a:solidFill>
          <a:ln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en-US" sz="3200" b="1" dirty="0">
              <a:solidFill>
                <a:srgbClr val="EA0000">
                  <a:alpha val="50000"/>
                </a:srgbClr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양쪽 모서리가 둥근 사각형 2"/>
          <p:cNvSpPr/>
          <p:nvPr userDrawn="1"/>
        </p:nvSpPr>
        <p:spPr>
          <a:xfrm>
            <a:off x="10288883" y="0"/>
            <a:ext cx="1905000" cy="483577"/>
          </a:xfrm>
          <a:prstGeom prst="round2SameRect">
            <a:avLst>
              <a:gd name="adj1" fmla="val 0"/>
              <a:gd name="adj2" fmla="val 38095"/>
            </a:avLst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" name="Text 0"/>
          <p:cNvSpPr/>
          <p:nvPr userDrawn="1"/>
        </p:nvSpPr>
        <p:spPr>
          <a:xfrm>
            <a:off x="10507958" y="51041"/>
            <a:ext cx="1466850" cy="368755"/>
          </a:xfrm>
          <a:prstGeom prst="rect">
            <a:avLst/>
          </a:prstGeom>
          <a:noFill/>
          <a:ln/>
        </p:spPr>
        <p:txBody>
          <a:bodyPr wrap="square" lIns="0" tIns="0" rIns="3600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ko-KR" altLang="en-US" b="1" dirty="0">
                <a:solidFill>
                  <a:srgbClr val="FFFFFF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분 톡</a:t>
            </a:r>
            <a:endParaRPr lang="en-US" sz="1600" b="1" dirty="0">
              <a:solidFill>
                <a:srgbClr val="FFFFFF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99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 userDrawn="1"/>
        </p:nvSpPr>
        <p:spPr>
          <a:xfrm>
            <a:off x="-7168" y="-1185"/>
            <a:ext cx="12199168" cy="495839"/>
          </a:xfrm>
          <a:prstGeom prst="rect">
            <a:avLst/>
          </a:prstGeom>
          <a:solidFill>
            <a:srgbClr val="D8D2CE"/>
          </a:solidFill>
          <a:ln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en-US" sz="3200" b="1" dirty="0">
              <a:solidFill>
                <a:srgbClr val="EA0000">
                  <a:alpha val="50000"/>
                </a:srgbClr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양쪽 모서리가 둥근 사각형 2"/>
          <p:cNvSpPr/>
          <p:nvPr userDrawn="1"/>
        </p:nvSpPr>
        <p:spPr>
          <a:xfrm>
            <a:off x="10288883" y="0"/>
            <a:ext cx="1905000" cy="483577"/>
          </a:xfrm>
          <a:prstGeom prst="round2SameRect">
            <a:avLst>
              <a:gd name="adj1" fmla="val 0"/>
              <a:gd name="adj2" fmla="val 38095"/>
            </a:avLst>
          </a:prstGeom>
          <a:solidFill>
            <a:srgbClr val="E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" name="Text 0"/>
          <p:cNvSpPr/>
          <p:nvPr userDrawn="1"/>
        </p:nvSpPr>
        <p:spPr>
          <a:xfrm>
            <a:off x="10507958" y="51041"/>
            <a:ext cx="1466850" cy="368755"/>
          </a:xfrm>
          <a:prstGeom prst="rect">
            <a:avLst/>
          </a:prstGeom>
          <a:noFill/>
          <a:ln/>
        </p:spPr>
        <p:txBody>
          <a:bodyPr wrap="square" lIns="0" tIns="0" rIns="3600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FFFFFF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1</a:t>
            </a:r>
            <a:r>
              <a:rPr lang="en-US" altLang="ko-KR" b="1" dirty="0">
                <a:solidFill>
                  <a:srgbClr val="FFFFFF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min. Talk</a:t>
            </a:r>
            <a:endParaRPr lang="en-US" sz="1600" b="1" dirty="0">
              <a:solidFill>
                <a:srgbClr val="FFFFFF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16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EF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 userDrawn="1"/>
        </p:nvSpPr>
        <p:spPr>
          <a:xfrm>
            <a:off x="-7168" y="-1185"/>
            <a:ext cx="12199168" cy="495839"/>
          </a:xfrm>
          <a:prstGeom prst="rect">
            <a:avLst/>
          </a:prstGeom>
          <a:solidFill>
            <a:srgbClr val="D8D2CE"/>
          </a:solidFill>
          <a:ln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en-US" sz="3200" b="1" dirty="0">
              <a:solidFill>
                <a:srgbClr val="EA0000">
                  <a:alpha val="50000"/>
                </a:srgbClr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71610"/>
            <a:ext cx="12192000" cy="589156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양쪽 모서리가 둥근 사각형 5"/>
          <p:cNvSpPr/>
          <p:nvPr userDrawn="1"/>
        </p:nvSpPr>
        <p:spPr>
          <a:xfrm>
            <a:off x="0" y="0"/>
            <a:ext cx="1905000" cy="483577"/>
          </a:xfrm>
          <a:prstGeom prst="round2SameRect">
            <a:avLst>
              <a:gd name="adj1" fmla="val 0"/>
              <a:gd name="adj2" fmla="val 3809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50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417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3880" y="6587770"/>
            <a:ext cx="1319592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LGE internal use, only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MSIPCMContentMarking" descr="{&quot;HashCode&quot;:966751382,&quot;Placement&quot;:&quot;Header&quot;,&quot;Top&quot;:0.0,&quot;Left&quot;:413.954651,&quot;SlideWidth&quot;:960,&quot;SlideHeight&quot;:540}"/>
          <p:cNvSpPr txBox="1"/>
          <p:nvPr userDrawn="1"/>
        </p:nvSpPr>
        <p:spPr>
          <a:xfrm>
            <a:off x="5257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99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4.xml"/><Relationship Id="rId3" Type="http://schemas.openxmlformats.org/officeDocument/2006/relationships/hyperlink" Target="https://downloadcenter.samsung.com/content/UM/202401/20240131094543282/WMN-B16FB_BN68-11941G-03_VA_Full_Motion_WM_400x300_Installation_WW_L13_231128.0.pdf" TargetMode="External"/><Relationship Id="rId7" Type="http://schemas.openxmlformats.org/officeDocument/2006/relationships/image" Target="../media/image9.png"/><Relationship Id="rId12" Type="http://schemas.openxmlformats.org/officeDocument/2006/relationships/slide" Target="slide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hyperlink" Target="https://downloadcenter.samsung.com/content/UM/202401/20240109091119311/WMN-B50EB_BN68-11941K-03_Leaflet_Wall_Mount_Installation_WW_L13_231124.0.pdf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hyperlink" Target="https://gscs-b2c.lge.com/downloadFile?fileId=9Yh03x2jo6KGuMK2R9fijw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wnloadcenter.samsung.com/content/EM/202505/20250528035939001/BN68-23215A-01_IG_LS03FW%20Round%20Feet%2075-85inch_WW_L10_250522.0.pdf" TargetMode="External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3.png"/><Relationship Id="rId21" Type="http://schemas.openxmlformats.org/officeDocument/2006/relationships/image" Target="../media/image27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hyperlink" Target="https://downloadcenter.samsung.com/content/EM/202505/20250531132050001/BN68-22008A-01_IG_QN990F%20WOC%2075-85inch_WW_L10_250526.0.pdf" TargetMode="External"/><Relationship Id="rId16" Type="http://schemas.openxmlformats.org/officeDocument/2006/relationships/hyperlink" Target="https://downloadcenter.samsung.com/content/UM/202401/20240131094543282/WMN-B16FB_BN68-11941G-03_VA_Full_Motion_WM_400x300_Installation_WW_L13_231128.0.pdf" TargetMode="Externa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hyperlink" Target="https://gscs-b2c.lge.com/downloadFile?fileId=9Yh03x2jo6KGuMK2R9fijw" TargetMode="External"/><Relationship Id="rId10" Type="http://schemas.openxmlformats.org/officeDocument/2006/relationships/image" Target="../media/image19.png"/><Relationship Id="rId19" Type="http://schemas.openxmlformats.org/officeDocument/2006/relationships/hyperlink" Target="https://downloadcenter.samsung.com/content/UM/202401/20240109091119311/WMN-B50EB_BN68-11941K-03_Leaflet_Wall_Mount_Installation_WW_L13_231124.0.pdf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image" Target="../media/image28.png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microsoft.com/office/2007/relationships/hdphoto" Target="../media/hdphoto4.wdp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microsoft.com/office/2007/relationships/hdphoto" Target="../media/hdphoto3.wdp"/><Relationship Id="rId22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" Target="slide3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rtings.com/tv/reviews/samsung/the-frame-pro-2025" TargetMode="External"/><Relationship Id="rId5" Type="http://schemas.openxmlformats.org/officeDocument/2006/relationships/hyperlink" Target="https://www.rtings.com/tv/reviews/samsung/qn990f-8k#test_181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/>
          <p:cNvSpPr/>
          <p:nvPr/>
        </p:nvSpPr>
        <p:spPr>
          <a:xfrm>
            <a:off x="936688" y="1613128"/>
            <a:ext cx="6635687" cy="14843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LG TV Sales Talk Guideline</a:t>
            </a:r>
            <a:br>
              <a:rPr lang="en-US" sz="2800" b="1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400" u="sng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Winning Pack</a:t>
            </a:r>
            <a:endParaRPr lang="en-US" sz="2400" u="sng" dirty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371097" y="1412776"/>
            <a:ext cx="3658373" cy="3638550"/>
            <a:chOff x="15381622" y="3924300"/>
            <a:chExt cx="5893537" cy="5861602"/>
          </a:xfrm>
        </p:grpSpPr>
        <p:pic>
          <p:nvPicPr>
            <p:cNvPr id="13" name="Image 2" descr=" 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185296" y="5346883"/>
              <a:ext cx="999717" cy="3010725"/>
            </a:xfrm>
            <a:prstGeom prst="rect">
              <a:avLst/>
            </a:prstGeom>
          </p:spPr>
        </p:pic>
        <p:pic>
          <p:nvPicPr>
            <p:cNvPr id="14" name="Image 3" descr=" 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381622" y="3924300"/>
              <a:ext cx="5893537" cy="5861602"/>
            </a:xfrm>
            <a:prstGeom prst="rect">
              <a:avLst/>
            </a:prstGeom>
          </p:spPr>
        </p:pic>
        <p:pic>
          <p:nvPicPr>
            <p:cNvPr id="15" name="Image 4" descr=" 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814979" y="5334107"/>
              <a:ext cx="823842" cy="823737"/>
            </a:xfrm>
            <a:prstGeom prst="rect">
              <a:avLst/>
            </a:prstGeom>
          </p:spPr>
        </p:pic>
      </p:grpSp>
      <p:sp>
        <p:nvSpPr>
          <p:cNvPr id="16" name="Text 0"/>
          <p:cNvSpPr/>
          <p:nvPr/>
        </p:nvSpPr>
        <p:spPr>
          <a:xfrm>
            <a:off x="936688" y="5625244"/>
            <a:ext cx="3587686" cy="3291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[</a:t>
            </a:r>
            <a:r>
              <a:rPr lang="ko-KR" altLang="en-US" sz="1600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한국어</a:t>
            </a:r>
            <a:r>
              <a:rPr lang="en-US" altLang="ko-KR" sz="1600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] </a:t>
            </a:r>
            <a:r>
              <a:rPr lang="en-US" sz="1600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Version 1.0_2025 August</a:t>
            </a:r>
            <a:r>
              <a:rPr lang="ko-KR" altLang="en-US" sz="1600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27</a:t>
            </a:r>
            <a:endParaRPr lang="en-US" sz="1400" dirty="0">
              <a:solidFill>
                <a:srgbClr val="00B0F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 0"/>
          <p:cNvSpPr/>
          <p:nvPr/>
        </p:nvSpPr>
        <p:spPr>
          <a:xfrm>
            <a:off x="936688" y="3230278"/>
            <a:ext cx="569484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rgbClr val="FFFFFF">
                    <a:alpha val="100000"/>
                  </a:srgb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True Wireless TV</a:t>
            </a:r>
            <a:endParaRPr lang="en-US" sz="3600" dirty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0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3569902" y="1265264"/>
            <a:ext cx="5052196" cy="64633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08688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spcBef>
                <a:spcPts val="300"/>
              </a:spcBef>
            </a:pPr>
            <a:r>
              <a:rPr lang="en-US" altLang="ko-KR" sz="4000" b="0" u="sng" dirty="0">
                <a:solidFill>
                  <a:srgbClr val="C91452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Confidentiality Request</a:t>
            </a:r>
            <a:endParaRPr lang="ko-KR" altLang="en-US" sz="4000" b="0" u="sng" dirty="0">
              <a:solidFill>
                <a:srgbClr val="C91452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1498076" y="2240310"/>
            <a:ext cx="9195849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b="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This material was developed for educational purposes only for LGE employees </a:t>
            </a:r>
            <a:br>
              <a:rPr lang="en-US" altLang="ko-KR" sz="2000" b="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000" b="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and contains confidential information and contents that may cause copyright issues.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0" dirty="0">
                <a:solidFill>
                  <a:srgbClr val="C91452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Do not share this material externally or show directly to customers.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The images and videos used in this material have no rights to use externally in any case.</a:t>
            </a:r>
          </a:p>
          <a:p>
            <a:pPr algn="ctr">
              <a:lnSpc>
                <a:spcPct val="150000"/>
              </a:lnSpc>
            </a:pPr>
            <a:endParaRPr lang="en-US" altLang="ko-KR" sz="2000" b="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For additional questions regarding this document please contact MS Marketing Strategy Team.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0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Contact : Mina Yun (mina.yun@lge.com), </a:t>
            </a:r>
          </a:p>
        </p:txBody>
      </p:sp>
    </p:spTree>
    <p:extLst>
      <p:ext uri="{BB962C8B-B14F-4D97-AF65-F5344CB8AC3E}">
        <p14:creationId xmlns:p14="http://schemas.microsoft.com/office/powerpoint/2010/main" val="243682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24052" y="1099152"/>
            <a:ext cx="10869329" cy="5159339"/>
          </a:xfrm>
          <a:prstGeom prst="roundRect">
            <a:avLst>
              <a:gd name="adj" fmla="val 1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64909" y="-17092"/>
            <a:ext cx="4462183" cy="4680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1. The Only True Wireless TV</a:t>
            </a:r>
            <a:endParaRPr lang="en-US" altLang="ko-KR" sz="3200" dirty="0">
              <a:solidFill>
                <a:schemeClr val="bg1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481" y="119596"/>
            <a:ext cx="1416605" cy="3103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altLang="ko-KR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True Wireless</a:t>
            </a:r>
            <a:endParaRPr lang="ko-KR" altLang="en-US" b="1" dirty="0">
              <a:solidFill>
                <a:prstClr val="white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85191" y="1442647"/>
            <a:ext cx="329298" cy="1400217"/>
          </a:xfrm>
          <a:prstGeom prst="roundRect">
            <a:avLst>
              <a:gd name="adj" fmla="val 9925"/>
            </a:avLst>
          </a:prstGeom>
          <a:solidFill>
            <a:srgbClr val="E8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Design</a:t>
            </a:r>
            <a:endParaRPr lang="ko-KR" altLang="en-US" sz="12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85191" y="2936219"/>
            <a:ext cx="690664" cy="1979164"/>
          </a:xfrm>
          <a:prstGeom prst="roundRect">
            <a:avLst>
              <a:gd name="adj" fmla="val 6010"/>
            </a:avLst>
          </a:prstGeom>
          <a:solidFill>
            <a:srgbClr val="E8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Wireless Solution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298618" y="2877102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278749" y="5021684"/>
            <a:ext cx="697106" cy="1250436"/>
          </a:xfrm>
          <a:prstGeom prst="roundRect">
            <a:avLst>
              <a:gd name="adj" fmla="val 9925"/>
            </a:avLst>
          </a:prstGeom>
          <a:solidFill>
            <a:srgbClr val="E8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Recognition</a:t>
            </a:r>
            <a:endParaRPr lang="ko-KR" altLang="en-US" sz="1200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024053" y="842488"/>
            <a:ext cx="5112000" cy="216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LG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6388319" y="842488"/>
            <a:ext cx="5508000" cy="216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SS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0859F82-CAB4-9CDB-2674-B66BB19426E1}"/>
              </a:ext>
            </a:extLst>
          </p:cNvPr>
          <p:cNvGrpSpPr/>
          <p:nvPr/>
        </p:nvGrpSpPr>
        <p:grpSpPr>
          <a:xfrm>
            <a:off x="1068190" y="1134870"/>
            <a:ext cx="2412000" cy="307777"/>
            <a:chOff x="1172965" y="1134870"/>
            <a:chExt cx="2412000" cy="307777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5308DC6-2B64-04A6-FB79-550605F527B7}"/>
                </a:ext>
              </a:extLst>
            </p:cNvPr>
            <p:cNvSpPr/>
            <p:nvPr/>
          </p:nvSpPr>
          <p:spPr>
            <a:xfrm>
              <a:off x="1172965" y="1136303"/>
              <a:ext cx="2412000" cy="28800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50896" y="1134870"/>
              <a:ext cx="165613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OLED M5</a:t>
              </a:r>
              <a:endParaRPr lang="it-IT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AD943AC-5199-7E5C-0024-A29464760968}"/>
              </a:ext>
            </a:extLst>
          </p:cNvPr>
          <p:cNvGrpSpPr/>
          <p:nvPr/>
        </p:nvGrpSpPr>
        <p:grpSpPr>
          <a:xfrm>
            <a:off x="3618867" y="1134870"/>
            <a:ext cx="2496215" cy="307777"/>
            <a:chOff x="3723642" y="1134870"/>
            <a:chExt cx="2496215" cy="307777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7B91CA9B-D0D5-D100-40E6-BE594DF633EC}"/>
                </a:ext>
              </a:extLst>
            </p:cNvPr>
            <p:cNvSpPr/>
            <p:nvPr/>
          </p:nvSpPr>
          <p:spPr>
            <a:xfrm>
              <a:off x="3723642" y="1136303"/>
              <a:ext cx="2496215" cy="28800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045612" y="1134870"/>
              <a:ext cx="185227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QNED</a:t>
              </a:r>
              <a:endParaRPr lang="it-IT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9D5911-9432-533F-2874-05A21115F1FB}"/>
              </a:ext>
            </a:extLst>
          </p:cNvPr>
          <p:cNvGrpSpPr/>
          <p:nvPr/>
        </p:nvGrpSpPr>
        <p:grpSpPr>
          <a:xfrm>
            <a:off x="6401574" y="1134870"/>
            <a:ext cx="2412000" cy="307777"/>
            <a:chOff x="6506349" y="1134870"/>
            <a:chExt cx="2496216" cy="307777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7CE621C1-3BF5-AA5D-B741-43EB98D45CF8}"/>
                </a:ext>
              </a:extLst>
            </p:cNvPr>
            <p:cNvSpPr/>
            <p:nvPr/>
          </p:nvSpPr>
          <p:spPr>
            <a:xfrm>
              <a:off x="6506349" y="1154608"/>
              <a:ext cx="2496216" cy="288000"/>
            </a:xfrm>
            <a:prstGeom prst="roundRect">
              <a:avLst/>
            </a:prstGeom>
            <a:solidFill>
              <a:srgbClr val="2E75B6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175893" y="1134870"/>
              <a:ext cx="11571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2E75B6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QN990F</a:t>
              </a:r>
              <a:endParaRPr lang="it-IT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A05EC52E-08FE-2CD2-E3E9-EA3F24092FA2}"/>
              </a:ext>
            </a:extLst>
          </p:cNvPr>
          <p:cNvGrpSpPr/>
          <p:nvPr/>
        </p:nvGrpSpPr>
        <p:grpSpPr>
          <a:xfrm>
            <a:off x="8949911" y="1134870"/>
            <a:ext cx="2880000" cy="307777"/>
            <a:chOff x="9173848" y="1134870"/>
            <a:chExt cx="2563428" cy="307777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0E9E0EB9-6B24-FCC3-2618-4530B82EF6CE}"/>
                </a:ext>
              </a:extLst>
            </p:cNvPr>
            <p:cNvSpPr/>
            <p:nvPr/>
          </p:nvSpPr>
          <p:spPr>
            <a:xfrm>
              <a:off x="9173848" y="1154608"/>
              <a:ext cx="2563428" cy="288000"/>
            </a:xfrm>
            <a:prstGeom prst="roundRect">
              <a:avLst/>
            </a:prstGeom>
            <a:solidFill>
              <a:srgbClr val="2E75B6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760844" y="1134870"/>
              <a:ext cx="138943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2E75B6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The Frame Pro</a:t>
              </a:r>
              <a:endParaRPr lang="it-IT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151957" y="1560506"/>
            <a:ext cx="2196538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3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Hassle &amp; Location &amp; Clutter Free!</a:t>
            </a:r>
            <a:br>
              <a:rPr lang="en-US" altLang="ko-KR" sz="12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: TV Screen + Zero Connect Box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154186" y="2041284"/>
            <a:ext cx="216000" cy="216000"/>
            <a:chOff x="4155654" y="1879377"/>
            <a:chExt cx="380568" cy="380568"/>
          </a:xfrm>
        </p:grpSpPr>
        <p:sp>
          <p:nvSpPr>
            <p:cNvPr id="36" name="타원 35"/>
            <p:cNvSpPr/>
            <p:nvPr/>
          </p:nvSpPr>
          <p:spPr>
            <a:xfrm>
              <a:off x="4155654" y="1879377"/>
              <a:ext cx="380568" cy="380568"/>
            </a:xfrm>
            <a:prstGeom prst="ellipse">
              <a:avLst/>
            </a:prstGeom>
            <a:solidFill>
              <a:srgbClr val="00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76072" y="1920077"/>
              <a:ext cx="16190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&gt;</a:t>
              </a:r>
              <a:endParaRPr lang="ko-KR" altLang="en-US" sz="20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56" name="타원 55"/>
          <p:cNvSpPr/>
          <p:nvPr/>
        </p:nvSpPr>
        <p:spPr>
          <a:xfrm>
            <a:off x="3459529" y="2059284"/>
            <a:ext cx="180000" cy="180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&gt;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833850" y="2059284"/>
            <a:ext cx="180000" cy="180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&lt;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51956" y="2316198"/>
            <a:ext cx="2101575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3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Flush Fit with Zero Gap</a:t>
            </a:r>
            <a:br>
              <a:rPr lang="en-US" altLang="ko-KR" sz="12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: wall to back of TV </a:t>
            </a:r>
            <a:r>
              <a:rPr lang="ko-KR" altLang="en-US" sz="1200" b="1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≒ </a:t>
            </a:r>
            <a:r>
              <a:rPr lang="en-US" altLang="ko-KR" sz="1200" b="1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0mm</a:t>
            </a:r>
            <a:endParaRPr lang="ko-KR" altLang="en-US" sz="12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39970" y="2316198"/>
            <a:ext cx="245942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3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Flush Fit </a:t>
            </a:r>
            <a:br>
              <a:rPr lang="en-US" altLang="ko-KR" sz="12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: wall to back of TV </a:t>
            </a:r>
            <a:r>
              <a:rPr lang="ko-KR" altLang="en-US" sz="1200" b="1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≒ </a:t>
            </a:r>
            <a:r>
              <a:rPr lang="en-US" altLang="ko-KR" sz="1200" b="1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7.7mm</a:t>
            </a:r>
            <a:endParaRPr lang="ko-KR" altLang="en-US" sz="12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4313C-5B7C-7B84-4681-E676A1A77B29}"/>
              </a:ext>
            </a:extLst>
          </p:cNvPr>
          <p:cNvSpPr txBox="1"/>
          <p:nvPr/>
        </p:nvSpPr>
        <p:spPr>
          <a:xfrm>
            <a:off x="3756034" y="1560506"/>
            <a:ext cx="2196538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3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Hassle &amp; Location &amp; Clutter Free!</a:t>
            </a:r>
            <a:b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: TV Screen + Zero Connect Box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4B06F-978B-7AF6-7A25-9A4DBF730553}"/>
              </a:ext>
            </a:extLst>
          </p:cNvPr>
          <p:cNvSpPr txBox="1"/>
          <p:nvPr/>
        </p:nvSpPr>
        <p:spPr>
          <a:xfrm>
            <a:off x="6467133" y="2316198"/>
            <a:ext cx="18256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3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Full Motion Slim Fit</a:t>
            </a:r>
            <a:b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:  wall to back of TV </a:t>
            </a:r>
            <a:r>
              <a:rPr lang="ko-KR" altLang="en-US" sz="1200" b="1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≒</a:t>
            </a:r>
            <a:r>
              <a:rPr lang="en-US" altLang="ko-KR" sz="1200" b="1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19.5mm</a:t>
            </a:r>
            <a:endParaRPr lang="ko-KR" altLang="en-US" sz="1100" b="1" dirty="0">
              <a:solidFill>
                <a:srgbClr val="2E75B6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8CCAA-0099-E618-B8F5-92394030D18B}"/>
              </a:ext>
            </a:extLst>
          </p:cNvPr>
          <p:cNvSpPr txBox="1"/>
          <p:nvPr/>
        </p:nvSpPr>
        <p:spPr>
          <a:xfrm>
            <a:off x="6489925" y="1560506"/>
            <a:ext cx="2407865" cy="569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3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Cluttered, because of Power Box</a:t>
            </a:r>
            <a:b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: TV Screen </a:t>
            </a:r>
            <a:r>
              <a:rPr lang="en-US" altLang="ko-KR" sz="1200" b="1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+ Power Box</a:t>
            </a:r>
            <a:b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 + Wireless One Connect Box 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1" name="실행 단추: 앞으로 또는 다음 33">
            <a:hlinkClick r:id="rId3" highlightClick="1"/>
            <a:extLst>
              <a:ext uri="{FF2B5EF4-FFF2-40B4-BE49-F238E27FC236}">
                <a16:creationId xmlns:a16="http://schemas.microsoft.com/office/drawing/2014/main" id="{0FE7F8E7-0781-4487-AAF8-4515ED1070EE}"/>
              </a:ext>
            </a:extLst>
          </p:cNvPr>
          <p:cNvSpPr/>
          <p:nvPr/>
        </p:nvSpPr>
        <p:spPr>
          <a:xfrm>
            <a:off x="8292747" y="2498024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8" name="모서리가 둥근 직사각형 91">
            <a:extLst>
              <a:ext uri="{FF2B5EF4-FFF2-40B4-BE49-F238E27FC236}">
                <a16:creationId xmlns:a16="http://schemas.microsoft.com/office/drawing/2014/main" id="{E77C19F5-A14B-2DC0-EFD1-6A188B22388D}"/>
              </a:ext>
            </a:extLst>
          </p:cNvPr>
          <p:cNvSpPr/>
          <p:nvPr/>
        </p:nvSpPr>
        <p:spPr>
          <a:xfrm>
            <a:off x="646557" y="1442647"/>
            <a:ext cx="329298" cy="684000"/>
          </a:xfrm>
          <a:prstGeom prst="roundRect">
            <a:avLst>
              <a:gd name="adj" fmla="val 9925"/>
            </a:avLst>
          </a:prstGeom>
          <a:solidFill>
            <a:srgbClr val="D8D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Key</a:t>
            </a:r>
            <a:r>
              <a:rPr lang="ko-KR" altLang="en-US" sz="11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Parts</a:t>
            </a:r>
            <a:endParaRPr lang="ko-KR" altLang="en-US" sz="11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9" name="모서리가 둥근 직사각형 91">
            <a:extLst>
              <a:ext uri="{FF2B5EF4-FFF2-40B4-BE49-F238E27FC236}">
                <a16:creationId xmlns:a16="http://schemas.microsoft.com/office/drawing/2014/main" id="{8305D7F4-CBF0-5A2F-F1BA-46BA06F96227}"/>
              </a:ext>
            </a:extLst>
          </p:cNvPr>
          <p:cNvSpPr/>
          <p:nvPr/>
        </p:nvSpPr>
        <p:spPr>
          <a:xfrm>
            <a:off x="646557" y="2158864"/>
            <a:ext cx="329298" cy="684000"/>
          </a:xfrm>
          <a:prstGeom prst="roundRect">
            <a:avLst>
              <a:gd name="adj" fmla="val 9925"/>
            </a:avLst>
          </a:prstGeom>
          <a:solidFill>
            <a:srgbClr val="D8D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Wallmount</a:t>
            </a:r>
            <a:endParaRPr lang="ko-KR" altLang="en-US" sz="1100" b="1" dirty="0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63F161-8EC5-F442-871D-00A34FB7777B}"/>
              </a:ext>
            </a:extLst>
          </p:cNvPr>
          <p:cNvSpPr txBox="1"/>
          <p:nvPr/>
        </p:nvSpPr>
        <p:spPr>
          <a:xfrm>
            <a:off x="9085153" y="2316198"/>
            <a:ext cx="18256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3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Slim Fit</a:t>
            </a:r>
            <a:b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:  wall to back of TV </a:t>
            </a:r>
            <a:r>
              <a:rPr lang="ko-KR" altLang="en-US" sz="1200" b="1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≥</a:t>
            </a:r>
            <a:r>
              <a:rPr lang="en-US" altLang="ko-KR" sz="1200" b="1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7.5mm</a:t>
            </a:r>
            <a:endParaRPr lang="ko-KR" altLang="en-US" sz="1100" b="1" dirty="0">
              <a:solidFill>
                <a:srgbClr val="2E75B6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381319-F636-A66E-BCE3-489D3F71048D}"/>
              </a:ext>
            </a:extLst>
          </p:cNvPr>
          <p:cNvSpPr txBox="1"/>
          <p:nvPr/>
        </p:nvSpPr>
        <p:spPr>
          <a:xfrm>
            <a:off x="9085153" y="1560506"/>
            <a:ext cx="2376000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300" b="1" u="sng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Clutter free frame design</a:t>
            </a:r>
            <a:b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: TV Screen + Wireless One Connect Box 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4" name="실행 단추: 앞으로 또는 다음 33">
            <a:hlinkClick r:id="rId4" highlightClick="1"/>
            <a:extLst>
              <a:ext uri="{FF2B5EF4-FFF2-40B4-BE49-F238E27FC236}">
                <a16:creationId xmlns:a16="http://schemas.microsoft.com/office/drawing/2014/main" id="{9DECD5E8-778E-9C34-B791-0366FDEC7DED}"/>
              </a:ext>
            </a:extLst>
          </p:cNvPr>
          <p:cNvSpPr/>
          <p:nvPr/>
        </p:nvSpPr>
        <p:spPr>
          <a:xfrm>
            <a:off x="5517697" y="2498024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0854AA-ABD0-5C73-A494-D18C970C37E8}"/>
              </a:ext>
            </a:extLst>
          </p:cNvPr>
          <p:cNvSpPr txBox="1"/>
          <p:nvPr/>
        </p:nvSpPr>
        <p:spPr>
          <a:xfrm>
            <a:off x="2171700" y="3250814"/>
            <a:ext cx="2994157" cy="14666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60 Ghz   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전용 고속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4.32 Ghz   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광대역폭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 Gbps   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대용량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6:1 </a:t>
            </a:r>
            <a:r>
              <a:rPr lang="en-US" altLang="ko-KR" sz="11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@ 4K 120Hz   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저압축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6.1ms   </a:t>
            </a:r>
            <a:r>
              <a:rPr lang="en-US" altLang="ko-KR" sz="13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or 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&lt;4ms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1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@4K 120Hz 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저지연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</a:t>
            </a:r>
            <a:endParaRPr lang="ko-KR" altLang="en-US" sz="13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A5CC19-865C-A814-33EA-08B846F954C5}"/>
              </a:ext>
            </a:extLst>
          </p:cNvPr>
          <p:cNvSpPr txBox="1"/>
          <p:nvPr/>
        </p:nvSpPr>
        <p:spPr>
          <a:xfrm>
            <a:off x="7289456" y="3250814"/>
            <a:ext cx="4245454" cy="14666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공용 저속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   6 Ghz 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협대역폭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   0.32 Ghz 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저용량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   0.3 Gbps 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고압축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  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200:1 </a:t>
            </a:r>
            <a:r>
              <a:rPr lang="en-US" altLang="ko-KR" sz="11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@4K 240Hz 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100:1 </a:t>
            </a:r>
            <a:r>
              <a:rPr lang="en-US" altLang="ko-KR" sz="11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@4K 120Hz</a:t>
            </a:r>
            <a:endParaRPr lang="en-US" altLang="ko-KR" sz="13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[</a:t>
            </a:r>
            <a:r>
              <a:rPr lang="ko-KR" altLang="en-US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고지연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]  &gt;23ms   </a:t>
            </a:r>
            <a:r>
              <a:rPr lang="en-US" altLang="ko-KR" sz="13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or </a:t>
            </a:r>
            <a:r>
              <a:rPr lang="en-US" altLang="ko-KR" sz="13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&gt;17ms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1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@4K 120Hz</a:t>
            </a:r>
            <a:endParaRPr lang="ko-KR" altLang="en-US" sz="13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1D63DD-694C-0025-852A-6D409BF6DBBF}"/>
              </a:ext>
            </a:extLst>
          </p:cNvPr>
          <p:cNvSpPr txBox="1"/>
          <p:nvPr/>
        </p:nvSpPr>
        <p:spPr>
          <a:xfrm>
            <a:off x="7827913" y="3985570"/>
            <a:ext cx="633507" cy="314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QN990D</a:t>
            </a:r>
            <a:endParaRPr lang="ko-KR" altLang="en-US" sz="1100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4DE379-2716-21B2-0278-DD9298DF88FE}"/>
              </a:ext>
            </a:extLst>
          </p:cNvPr>
          <p:cNvSpPr txBox="1"/>
          <p:nvPr/>
        </p:nvSpPr>
        <p:spPr>
          <a:xfrm>
            <a:off x="8941513" y="3985570"/>
            <a:ext cx="960519" cy="314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The Frame Pro</a:t>
            </a:r>
            <a:endParaRPr lang="ko-KR" altLang="en-US" sz="1100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0FF648-DE47-8301-3D4C-CDE710619258}"/>
              </a:ext>
            </a:extLst>
          </p:cNvPr>
          <p:cNvSpPr txBox="1"/>
          <p:nvPr/>
        </p:nvSpPr>
        <p:spPr>
          <a:xfrm>
            <a:off x="5560332" y="3253027"/>
            <a:ext cx="1403707" cy="1462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u="sng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Frequency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u="sng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Bandwidth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u="sng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 Transfer Rate 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u="sng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Compression Rate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u="sng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Latency </a:t>
            </a:r>
            <a:endParaRPr lang="ko-KR" altLang="en-US" sz="1300" b="1" u="sng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154186" y="2993908"/>
            <a:ext cx="216000" cy="216000"/>
            <a:chOff x="4155654" y="1879377"/>
            <a:chExt cx="380568" cy="380568"/>
          </a:xfrm>
        </p:grpSpPr>
        <p:sp>
          <p:nvSpPr>
            <p:cNvPr id="42" name="타원 41"/>
            <p:cNvSpPr/>
            <p:nvPr/>
          </p:nvSpPr>
          <p:spPr>
            <a:xfrm>
              <a:off x="4155654" y="1879377"/>
              <a:ext cx="380568" cy="380568"/>
            </a:xfrm>
            <a:prstGeom prst="ellipse">
              <a:avLst/>
            </a:prstGeom>
            <a:solidFill>
              <a:srgbClr val="00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76072" y="1920077"/>
              <a:ext cx="16190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&gt;</a:t>
              </a:r>
              <a:endParaRPr lang="ko-KR" altLang="en-US" sz="20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C739756-5A8C-45E5-0F0E-4E015F76330D}"/>
              </a:ext>
            </a:extLst>
          </p:cNvPr>
          <p:cNvSpPr txBox="1"/>
          <p:nvPr/>
        </p:nvSpPr>
        <p:spPr>
          <a:xfrm>
            <a:off x="1642803" y="3301215"/>
            <a:ext cx="2156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기기간 간섭 거의 없음 </a:t>
            </a:r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(Future Proof)</a:t>
            </a:r>
            <a:endParaRPr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CCEE336-0F2E-B590-7952-07788FFE5692}"/>
              </a:ext>
            </a:extLst>
          </p:cNvPr>
          <p:cNvSpPr txBox="1"/>
          <p:nvPr/>
        </p:nvSpPr>
        <p:spPr>
          <a:xfrm>
            <a:off x="8592187" y="3301215"/>
            <a:ext cx="2682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Wi-Fi</a:t>
            </a: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7</a:t>
            </a: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표준</a:t>
            </a:r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동일</a:t>
            </a:r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표준</a:t>
            </a:r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적용 기기와 충돌 가능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5C8411-B934-3D72-1A1A-C8D85F273BE8}"/>
              </a:ext>
            </a:extLst>
          </p:cNvPr>
          <p:cNvGrpSpPr/>
          <p:nvPr/>
        </p:nvGrpSpPr>
        <p:grpSpPr>
          <a:xfrm>
            <a:off x="1582153" y="3658310"/>
            <a:ext cx="2092386" cy="440200"/>
            <a:chOff x="1643798" y="3771549"/>
            <a:chExt cx="2092386" cy="44020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44C0882-F615-E355-7154-52E8BC18226D}"/>
                </a:ext>
              </a:extLst>
            </p:cNvPr>
            <p:cNvSpPr txBox="1"/>
            <p:nvPr/>
          </p:nvSpPr>
          <p:spPr>
            <a:xfrm>
              <a:off x="1643798" y="3860844"/>
              <a:ext cx="19768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1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한 번에 많은 양의 </a:t>
              </a:r>
              <a:r>
                <a:rPr lang="en-US" altLang="ko-KR" sz="11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data </a:t>
              </a:r>
              <a:r>
                <a:rPr lang="ko-KR" altLang="en-US" sz="11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전송 가능</a:t>
              </a:r>
            </a:p>
          </p:txBody>
        </p:sp>
        <p:sp>
          <p:nvSpPr>
            <p:cNvPr id="68" name="왼쪽 중괄호 67">
              <a:extLst>
                <a:ext uri="{FF2B5EF4-FFF2-40B4-BE49-F238E27FC236}">
                  <a16:creationId xmlns:a16="http://schemas.microsoft.com/office/drawing/2014/main" id="{E969C3BD-4E43-22DC-7AD3-A7D33BF69CCC}"/>
                </a:ext>
              </a:extLst>
            </p:cNvPr>
            <p:cNvSpPr/>
            <p:nvPr/>
          </p:nvSpPr>
          <p:spPr>
            <a:xfrm>
              <a:off x="3628184" y="3771549"/>
              <a:ext cx="108000" cy="440200"/>
            </a:xfrm>
            <a:prstGeom prst="leftBrac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7A0C6B-B1A4-92FB-673A-817F3E3418DD}"/>
              </a:ext>
            </a:extLst>
          </p:cNvPr>
          <p:cNvGrpSpPr/>
          <p:nvPr/>
        </p:nvGrpSpPr>
        <p:grpSpPr>
          <a:xfrm>
            <a:off x="8732138" y="3658310"/>
            <a:ext cx="2070503" cy="440200"/>
            <a:chOff x="9012762" y="3771549"/>
            <a:chExt cx="2070503" cy="44020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DE927BA-BA50-299C-42D9-1B7E41489323}"/>
                </a:ext>
              </a:extLst>
            </p:cNvPr>
            <p:cNvSpPr txBox="1"/>
            <p:nvPr/>
          </p:nvSpPr>
          <p:spPr>
            <a:xfrm>
              <a:off x="9106442" y="3860844"/>
              <a:ext cx="19768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한 번에  소량의 </a:t>
              </a:r>
              <a:r>
                <a:rPr lang="en-US" altLang="ko-KR" sz="11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data</a:t>
              </a:r>
              <a:r>
                <a:rPr lang="ko-KR" altLang="en-US" sz="11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만 전송 가능</a:t>
              </a:r>
            </a:p>
          </p:txBody>
        </p:sp>
        <p:sp>
          <p:nvSpPr>
            <p:cNvPr id="70" name="왼쪽 중괄호 69">
              <a:extLst>
                <a:ext uri="{FF2B5EF4-FFF2-40B4-BE49-F238E27FC236}">
                  <a16:creationId xmlns:a16="http://schemas.microsoft.com/office/drawing/2014/main" id="{E39D82E9-C44B-3890-F741-478A2E2FD2F2}"/>
                </a:ext>
              </a:extLst>
            </p:cNvPr>
            <p:cNvSpPr/>
            <p:nvPr/>
          </p:nvSpPr>
          <p:spPr>
            <a:xfrm flipH="1">
              <a:off x="9012762" y="3771549"/>
              <a:ext cx="108000" cy="440200"/>
            </a:xfrm>
            <a:prstGeom prst="leftBrac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6FA697E-347D-AFE3-AB3C-A45521A3A937}"/>
              </a:ext>
            </a:extLst>
          </p:cNvPr>
          <p:cNvSpPr txBox="1"/>
          <p:nvPr/>
        </p:nvSpPr>
        <p:spPr>
          <a:xfrm>
            <a:off x="1792886" y="4132376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빠르고 온전한 압축 </a:t>
            </a:r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해제</a:t>
            </a:r>
            <a:b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b="1" i="1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(Visually Lossless)</a:t>
            </a:r>
            <a:endParaRPr lang="ko-KR" altLang="en-US" sz="1100" b="1" i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0F92079-ECF7-1451-C51E-81902F678FEB}"/>
              </a:ext>
            </a:extLst>
          </p:cNvPr>
          <p:cNvSpPr txBox="1"/>
          <p:nvPr/>
        </p:nvSpPr>
        <p:spPr>
          <a:xfrm>
            <a:off x="10064798" y="4123168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</a:pP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일부 </a:t>
            </a:r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손실 </a:t>
            </a:r>
            <a: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&amp; </a:t>
            </a:r>
            <a:r>
              <a:rPr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느린 해제</a:t>
            </a:r>
            <a:br>
              <a:rPr lang="en-US" altLang="ko-KR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b="1" i="1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(Visually Lossy)</a:t>
            </a:r>
            <a:endParaRPr lang="ko-KR" altLang="en-US" sz="1100" b="1" i="1" dirty="0">
              <a:solidFill>
                <a:srgbClr val="2E75B6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6BE5EC-1DD9-660A-B82F-A8AA80868CD0}"/>
              </a:ext>
            </a:extLst>
          </p:cNvPr>
          <p:cNvSpPr txBox="1"/>
          <p:nvPr/>
        </p:nvSpPr>
        <p:spPr>
          <a:xfrm>
            <a:off x="1638524" y="3001881"/>
            <a:ext cx="256644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300" b="1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직진성 저압축 대용량 고속 무선전송 </a:t>
            </a:r>
            <a:endParaRPr lang="ko-KR" altLang="en-US" sz="1200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5C6F93-9EF3-5744-4E1C-C18257BE2134}"/>
              </a:ext>
            </a:extLst>
          </p:cNvPr>
          <p:cNvSpPr txBox="1"/>
          <p:nvPr/>
        </p:nvSpPr>
        <p:spPr>
          <a:xfrm>
            <a:off x="8418412" y="3001881"/>
            <a:ext cx="273600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300" b="1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우회성 고압축 저용량 저속 무선전송 </a:t>
            </a:r>
            <a:endParaRPr lang="ko-KR" altLang="en-US" sz="1200" dirty="0">
              <a:solidFill>
                <a:srgbClr val="2E75B6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E56D9C-26CF-B43D-3E16-C67FF9F9E9AF}"/>
              </a:ext>
            </a:extLst>
          </p:cNvPr>
          <p:cNvSpPr txBox="1"/>
          <p:nvPr/>
        </p:nvSpPr>
        <p:spPr>
          <a:xfrm>
            <a:off x="845009" y="6272122"/>
            <a:ext cx="8575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All values in ‘Wireless Solution’ are based on internal tests and online research. 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1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Not to be used for anything other than LGE internal training!! </a:t>
            </a:r>
            <a:endParaRPr lang="ko-KR" altLang="en-US" sz="1100" b="1" u="sng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D08DD032-04C0-7F14-B7D4-276AA6B21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908" y="5374088"/>
            <a:ext cx="784287" cy="41186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DDBEBA10-1CF7-9E9F-EEBF-91A5E6F99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92" t="22167" r="9297" b="23120"/>
          <a:stretch/>
        </p:blipFill>
        <p:spPr>
          <a:xfrm>
            <a:off x="1080103" y="5354990"/>
            <a:ext cx="949685" cy="66419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1B5482CE-E493-0476-C147-F8C0F7E1B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720" y="5361560"/>
            <a:ext cx="956713" cy="65105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F50D808F-A73D-2E88-0C07-A85BC58AE9A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8365" y="5560501"/>
            <a:ext cx="688377" cy="25317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EF74F6EB-3963-491D-B855-2CE9EFCFA924}"/>
              </a:ext>
            </a:extLst>
          </p:cNvPr>
          <p:cNvSpPr txBox="1"/>
          <p:nvPr/>
        </p:nvSpPr>
        <p:spPr>
          <a:xfrm>
            <a:off x="1068190" y="5021684"/>
            <a:ext cx="2736000" cy="180000"/>
          </a:xfrm>
          <a:prstGeom prst="roundRect">
            <a:avLst/>
          </a:prstGeom>
          <a:solidFill>
            <a:srgbClr val="D8D2CE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Movie Lovers</a:t>
            </a:r>
            <a:endParaRPr lang="ko-KR" altLang="en-US" sz="10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299EA2C-6316-4937-6AA2-A27A33BE1E6E}"/>
              </a:ext>
            </a:extLst>
          </p:cNvPr>
          <p:cNvCxnSpPr/>
          <p:nvPr/>
        </p:nvCxnSpPr>
        <p:spPr>
          <a:xfrm>
            <a:off x="3854370" y="5287556"/>
            <a:ext cx="0" cy="57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EBF1A3F-2884-9AD8-1C4F-505C8A22D350}"/>
              </a:ext>
            </a:extLst>
          </p:cNvPr>
          <p:cNvCxnSpPr/>
          <p:nvPr/>
        </p:nvCxnSpPr>
        <p:spPr>
          <a:xfrm>
            <a:off x="298618" y="4968533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>
            <a:extLst>
              <a:ext uri="{FF2B5EF4-FFF2-40B4-BE49-F238E27FC236}">
                <a16:creationId xmlns:a16="http://schemas.microsoft.com/office/drawing/2014/main" id="{2380085A-6024-94DB-8F7F-1169D70177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751"/>
          <a:stretch/>
        </p:blipFill>
        <p:spPr>
          <a:xfrm>
            <a:off x="3918429" y="5390141"/>
            <a:ext cx="950203" cy="37758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E0798B4-1B7E-88DF-A5F8-3A936DB7F900}"/>
              </a:ext>
            </a:extLst>
          </p:cNvPr>
          <p:cNvSpPr txBox="1"/>
          <p:nvPr/>
        </p:nvSpPr>
        <p:spPr>
          <a:xfrm>
            <a:off x="3895923" y="5021684"/>
            <a:ext cx="2088000" cy="180000"/>
          </a:xfrm>
          <a:prstGeom prst="roundRect">
            <a:avLst/>
          </a:prstGeom>
          <a:solidFill>
            <a:srgbClr val="D8D2CE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Gamers</a:t>
            </a:r>
            <a:endParaRPr lang="ko-KR" altLang="en-US" sz="10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2E2A35D-76B1-98F4-1862-05DA10266E77}"/>
              </a:ext>
            </a:extLst>
          </p:cNvPr>
          <p:cNvGrpSpPr/>
          <p:nvPr/>
        </p:nvGrpSpPr>
        <p:grpSpPr>
          <a:xfrm>
            <a:off x="6154186" y="5491180"/>
            <a:ext cx="216000" cy="216000"/>
            <a:chOff x="4155654" y="1879377"/>
            <a:chExt cx="380568" cy="380568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950A7DA0-FA7A-A60F-303F-F9516B94DAEC}"/>
                </a:ext>
              </a:extLst>
            </p:cNvPr>
            <p:cNvSpPr/>
            <p:nvPr/>
          </p:nvSpPr>
          <p:spPr>
            <a:xfrm>
              <a:off x="4155654" y="1879377"/>
              <a:ext cx="380568" cy="380568"/>
            </a:xfrm>
            <a:prstGeom prst="ellipse">
              <a:avLst/>
            </a:prstGeom>
            <a:solidFill>
              <a:srgbClr val="00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FF5210E-4703-0F66-65FB-BE550147D8DC}"/>
                </a:ext>
              </a:extLst>
            </p:cNvPr>
            <p:cNvSpPr txBox="1"/>
            <p:nvPr/>
          </p:nvSpPr>
          <p:spPr>
            <a:xfrm>
              <a:off x="4276072" y="1920077"/>
              <a:ext cx="16190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&gt;</a:t>
              </a:r>
              <a:endParaRPr lang="ko-KR" altLang="en-US" sz="20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2E94F75-C527-C0F1-695C-8008B5BA13E2}"/>
              </a:ext>
            </a:extLst>
          </p:cNvPr>
          <p:cNvSpPr txBox="1"/>
          <p:nvPr/>
        </p:nvSpPr>
        <p:spPr>
          <a:xfrm>
            <a:off x="6463436" y="5021684"/>
            <a:ext cx="2736000" cy="180000"/>
          </a:xfrm>
          <a:prstGeom prst="roundRect">
            <a:avLst/>
          </a:prstGeom>
          <a:solidFill>
            <a:srgbClr val="D8D2CE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Movie Lovers</a:t>
            </a:r>
            <a:endParaRPr lang="ko-KR" altLang="en-US" sz="10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DA43A5E-849B-4F80-4E39-EB6B79B22B2D}"/>
              </a:ext>
            </a:extLst>
          </p:cNvPr>
          <p:cNvSpPr txBox="1"/>
          <p:nvPr/>
        </p:nvSpPr>
        <p:spPr>
          <a:xfrm>
            <a:off x="9291169" y="5021684"/>
            <a:ext cx="2088000" cy="180000"/>
          </a:xfrm>
          <a:prstGeom prst="roundRect">
            <a:avLst/>
          </a:prstGeom>
          <a:solidFill>
            <a:srgbClr val="D8D2CE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Gamers</a:t>
            </a:r>
            <a:endParaRPr lang="ko-KR" altLang="en-US" sz="10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647E482-BD55-027A-2A19-1CE4175104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102" y="5488968"/>
            <a:ext cx="941040" cy="20574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16AB333-B05D-A00B-6F97-017927C50D27}"/>
              </a:ext>
            </a:extLst>
          </p:cNvPr>
          <p:cNvSpPr txBox="1"/>
          <p:nvPr/>
        </p:nvSpPr>
        <p:spPr>
          <a:xfrm>
            <a:off x="9769859" y="5499505"/>
            <a:ext cx="106293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i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None for wireless</a:t>
            </a:r>
            <a:endParaRPr lang="ko-KR" altLang="en-US" sz="1200" b="1" i="1" dirty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4F2E5D6-FC35-D103-41B2-8CAB2B8B8A8A}"/>
              </a:ext>
            </a:extLst>
          </p:cNvPr>
          <p:cNvSpPr txBox="1"/>
          <p:nvPr/>
        </p:nvSpPr>
        <p:spPr>
          <a:xfrm>
            <a:off x="7671835" y="5437950"/>
            <a:ext cx="3871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altLang="ko-KR" sz="1200" b="1" i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No</a:t>
            </a:r>
            <a:br>
              <a:rPr lang="en-US" altLang="ko-KR" sz="1200" b="1" i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i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Dolby</a:t>
            </a:r>
            <a:endParaRPr lang="ko-KR" altLang="en-US" sz="1200" b="1" i="1" dirty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694A80-CB2A-FC9B-07E1-FBE751908644}"/>
              </a:ext>
            </a:extLst>
          </p:cNvPr>
          <p:cNvSpPr txBox="1"/>
          <p:nvPr/>
        </p:nvSpPr>
        <p:spPr>
          <a:xfrm>
            <a:off x="6653219" y="5954580"/>
            <a:ext cx="4057114" cy="231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900"/>
              </a:lnSpc>
            </a:pPr>
            <a:r>
              <a:rPr lang="en-US" altLang="ko-KR" sz="1050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Due to high data compression,</a:t>
            </a:r>
            <a:br>
              <a:rPr lang="en-US" altLang="ko-KR" sz="1050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50" b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source data sent to the box(cable) ≠ visual representation on screen(wireless) </a:t>
            </a:r>
            <a:endParaRPr lang="ko-KR" altLang="en-US" sz="1050" b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DD184AB1-D8B5-C12B-9041-ED386C7F1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03" y="5266310"/>
            <a:ext cx="956713" cy="651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46F001-CC99-FFC8-1ED4-E66DEEF30FA0}"/>
              </a:ext>
            </a:extLst>
          </p:cNvPr>
          <p:cNvSpPr txBox="1"/>
          <p:nvPr/>
        </p:nvSpPr>
        <p:spPr>
          <a:xfrm>
            <a:off x="2735396" y="4726180"/>
            <a:ext cx="589905" cy="144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by RTINGS</a:t>
            </a:r>
            <a:endParaRPr lang="ko-KR" altLang="en-US" sz="1100" i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9FFAB0-50E9-1C2C-2A66-93574C45D0C9}"/>
              </a:ext>
            </a:extLst>
          </p:cNvPr>
          <p:cNvSpPr txBox="1"/>
          <p:nvPr/>
        </p:nvSpPr>
        <p:spPr>
          <a:xfrm>
            <a:off x="3479377" y="4726180"/>
            <a:ext cx="1286871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lnSpc>
                <a:spcPts val="1100"/>
              </a:lnSpc>
            </a:pP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by FreeSync or Gsync</a:t>
            </a:r>
            <a:endParaRPr lang="ko-KR" altLang="en-US" sz="1100" i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6" name="실행 단추: 앞으로 또는 다음 33">
            <a:hlinkClick r:id="rId11" highlightClick="1"/>
            <a:extLst>
              <a:ext uri="{FF2B5EF4-FFF2-40B4-BE49-F238E27FC236}">
                <a16:creationId xmlns:a16="http://schemas.microsoft.com/office/drawing/2014/main" id="{8D14ABFD-D90C-2D88-25F3-DE409AD552E1}"/>
              </a:ext>
            </a:extLst>
          </p:cNvPr>
          <p:cNvSpPr/>
          <p:nvPr/>
        </p:nvSpPr>
        <p:spPr>
          <a:xfrm>
            <a:off x="10874978" y="2498024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BE44B5-074E-A64A-D6DA-787D80FB3D9B}"/>
              </a:ext>
            </a:extLst>
          </p:cNvPr>
          <p:cNvSpPr/>
          <p:nvPr/>
        </p:nvSpPr>
        <p:spPr>
          <a:xfrm>
            <a:off x="4298578" y="2975908"/>
            <a:ext cx="864000" cy="25200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b="1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Omni-Speed</a:t>
            </a:r>
            <a:endParaRPr lang="ko-KR" altLang="en-US" sz="1300" b="1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E3DA464-CFDE-323E-9D0F-B95DD02479A4}"/>
              </a:ext>
            </a:extLst>
          </p:cNvPr>
          <p:cNvSpPr/>
          <p:nvPr/>
        </p:nvSpPr>
        <p:spPr>
          <a:xfrm>
            <a:off x="7293352" y="2975908"/>
            <a:ext cx="1044000" cy="25200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2E75B6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b="1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Omni-Direction</a:t>
            </a:r>
            <a:endParaRPr lang="ko-KR" altLang="en-US" sz="1300" b="1" dirty="0">
              <a:solidFill>
                <a:srgbClr val="2E75B6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2" name="실행 단추: 앞으로 또는 다음 3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62AD6395-5D5A-8304-0AC1-AB105648FC0E}"/>
              </a:ext>
            </a:extLst>
          </p:cNvPr>
          <p:cNvSpPr/>
          <p:nvPr/>
        </p:nvSpPr>
        <p:spPr>
          <a:xfrm>
            <a:off x="518604" y="4585319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0" name="실행 단추: 앞으로 또는 다음 3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9FCC2C5D-D013-757A-885D-4BDEF6B91783}"/>
              </a:ext>
            </a:extLst>
          </p:cNvPr>
          <p:cNvSpPr/>
          <p:nvPr/>
        </p:nvSpPr>
        <p:spPr>
          <a:xfrm>
            <a:off x="326565" y="2486584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DBD328-4DEE-B159-D5D4-405D5AA67569}"/>
              </a:ext>
            </a:extLst>
          </p:cNvPr>
          <p:cNvSpPr txBox="1"/>
          <p:nvPr/>
        </p:nvSpPr>
        <p:spPr>
          <a:xfrm>
            <a:off x="1925845" y="4726180"/>
            <a:ext cx="718145" cy="144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Test method</a:t>
            </a:r>
            <a:endParaRPr lang="ko-KR" altLang="en-US" sz="1100" i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D0D69-D84E-5B36-E0A0-AE30BE2A00D1}"/>
              </a:ext>
            </a:extLst>
          </p:cNvPr>
          <p:cNvSpPr txBox="1"/>
          <p:nvPr/>
        </p:nvSpPr>
        <p:spPr>
          <a:xfrm>
            <a:off x="7862634" y="4726180"/>
            <a:ext cx="589905" cy="144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by RTINGS</a:t>
            </a:r>
            <a:endParaRPr lang="ko-KR" altLang="en-US" sz="1100" i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D11C54-C38D-D2C2-1CB4-67D478609DE5}"/>
              </a:ext>
            </a:extLst>
          </p:cNvPr>
          <p:cNvSpPr txBox="1"/>
          <p:nvPr/>
        </p:nvSpPr>
        <p:spPr>
          <a:xfrm>
            <a:off x="8660432" y="4726180"/>
            <a:ext cx="1286871" cy="144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lnSpc>
                <a:spcPts val="1100"/>
              </a:lnSpc>
            </a:pP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by FreeSync </a:t>
            </a:r>
            <a:endParaRPr lang="ko-KR" altLang="en-US" sz="1100" i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6FECA5-0FA3-DC85-6D84-E1AE861EA104}"/>
              </a:ext>
            </a:extLst>
          </p:cNvPr>
          <p:cNvSpPr txBox="1"/>
          <p:nvPr/>
        </p:nvSpPr>
        <p:spPr>
          <a:xfrm>
            <a:off x="7061629" y="4726180"/>
            <a:ext cx="718145" cy="1440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Test method</a:t>
            </a:r>
            <a:endParaRPr lang="ko-KR" altLang="en-US" sz="1100" i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9DB984-C25E-BB8F-92BC-857DFB866193}"/>
              </a:ext>
            </a:extLst>
          </p:cNvPr>
          <p:cNvSpPr txBox="1"/>
          <p:nvPr/>
        </p:nvSpPr>
        <p:spPr>
          <a:xfrm>
            <a:off x="3990598" y="5870863"/>
            <a:ext cx="771962" cy="1282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(OLED M5)*</a:t>
            </a:r>
            <a:endParaRPr lang="ko-KR" altLang="en-US" sz="1000" i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3C55A6-74F0-1085-6BAD-817459CACFDA}"/>
              </a:ext>
            </a:extLst>
          </p:cNvPr>
          <p:cNvSpPr txBox="1"/>
          <p:nvPr/>
        </p:nvSpPr>
        <p:spPr>
          <a:xfrm>
            <a:off x="4738985" y="5870864"/>
            <a:ext cx="1454305" cy="1282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(OLED M5 &amp; QNED9M)*</a:t>
            </a:r>
            <a:endParaRPr lang="ko-KR" altLang="en-US" sz="1100" i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9755E0-0569-84BC-A358-120E0036F7BC}"/>
              </a:ext>
            </a:extLst>
          </p:cNvPr>
          <p:cNvSpPr txBox="1"/>
          <p:nvPr/>
        </p:nvSpPr>
        <p:spPr>
          <a:xfrm>
            <a:off x="3851767" y="5984985"/>
            <a:ext cx="240463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1" i="1" u="none" strike="noStrike" kern="1200" cap="none" spc="0" normalizeH="0" baseline="0" noProof="0" dirty="0">
                <a:ln>
                  <a:noFill/>
                </a:ln>
                <a:solidFill>
                  <a:srgbClr val="006D00"/>
                </a:solidFill>
                <a:effectLst/>
                <a:uLnTx/>
                <a:uFillTx/>
                <a:latin typeface="Arial Narrow" panose="020B0606020202030204" pitchFamily="34" charset="0"/>
                <a:ea typeface="LG스마트체 Regular" panose="020B0600000101010101" pitchFamily="50" charset="-127"/>
                <a:cs typeface="+mn-cs"/>
              </a:rPr>
              <a:t>* &lt;4ms @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006D00"/>
                </a:solidFill>
                <a:effectLst/>
                <a:uLnTx/>
                <a:uFillTx/>
                <a:latin typeface="Arial Narrow" panose="020B0606020202030204" pitchFamily="34" charset="0"/>
                <a:ea typeface="LG스마트체 Regular" panose="020B0600000101010101" pitchFamily="50" charset="-127"/>
                <a:cs typeface="+mn-cs"/>
              </a:rPr>
              <a:t> 60Hz,120Hz,144Hz Guaranteed!!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9227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모서리가 둥근 직사각형 3">
            <a:extLst>
              <a:ext uri="{FF2B5EF4-FFF2-40B4-BE49-F238E27FC236}">
                <a16:creationId xmlns:a16="http://schemas.microsoft.com/office/drawing/2014/main" id="{0FACC44D-31DD-969E-98CD-80749D5587BF}"/>
              </a:ext>
            </a:extLst>
          </p:cNvPr>
          <p:cNvSpPr/>
          <p:nvPr/>
        </p:nvSpPr>
        <p:spPr>
          <a:xfrm>
            <a:off x="6362411" y="3933605"/>
            <a:ext cx="5262988" cy="2287796"/>
          </a:xfrm>
          <a:prstGeom prst="roundRect">
            <a:avLst>
              <a:gd name="adj" fmla="val 5136"/>
            </a:avLst>
          </a:prstGeom>
          <a:solidFill>
            <a:srgbClr val="EFE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8" name="모서리가 둥근 직사각형 3">
            <a:extLst>
              <a:ext uri="{FF2B5EF4-FFF2-40B4-BE49-F238E27FC236}">
                <a16:creationId xmlns:a16="http://schemas.microsoft.com/office/drawing/2014/main" id="{75C2B554-A9B5-A388-709B-4050C29F2C0D}"/>
              </a:ext>
            </a:extLst>
          </p:cNvPr>
          <p:cNvSpPr/>
          <p:nvPr/>
        </p:nvSpPr>
        <p:spPr>
          <a:xfrm>
            <a:off x="1214080" y="3933605"/>
            <a:ext cx="5034088" cy="2287796"/>
          </a:xfrm>
          <a:prstGeom prst="roundRect">
            <a:avLst>
              <a:gd name="adj" fmla="val 5136"/>
            </a:avLst>
          </a:prstGeom>
          <a:solidFill>
            <a:srgbClr val="EFE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362411" y="1478177"/>
            <a:ext cx="5262988" cy="2387675"/>
          </a:xfrm>
          <a:prstGeom prst="roundRect">
            <a:avLst>
              <a:gd name="adj" fmla="val 5136"/>
            </a:avLst>
          </a:prstGeom>
          <a:solidFill>
            <a:srgbClr val="EFE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모서리가 둥근 직사각형 100">
            <a:extLst>
              <a:ext uri="{FF2B5EF4-FFF2-40B4-BE49-F238E27FC236}">
                <a16:creationId xmlns:a16="http://schemas.microsoft.com/office/drawing/2014/main" id="{B178963F-7231-9BCB-121B-B39598F43FD3}"/>
              </a:ext>
            </a:extLst>
          </p:cNvPr>
          <p:cNvSpPr/>
          <p:nvPr/>
        </p:nvSpPr>
        <p:spPr>
          <a:xfrm>
            <a:off x="1162696" y="842488"/>
            <a:ext cx="5112000" cy="216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LG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모서리가 둥근 직사각형 101">
            <a:extLst>
              <a:ext uri="{FF2B5EF4-FFF2-40B4-BE49-F238E27FC236}">
                <a16:creationId xmlns:a16="http://schemas.microsoft.com/office/drawing/2014/main" id="{7DB6060A-DC4A-158E-B5C1-32D96E263C8F}"/>
              </a:ext>
            </a:extLst>
          </p:cNvPr>
          <p:cNvSpPr/>
          <p:nvPr/>
        </p:nvSpPr>
        <p:spPr>
          <a:xfrm>
            <a:off x="6349155" y="842488"/>
            <a:ext cx="5328000" cy="216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SS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FC4039-A80F-25C4-190E-DC90891F321D}"/>
              </a:ext>
            </a:extLst>
          </p:cNvPr>
          <p:cNvGrpSpPr/>
          <p:nvPr/>
        </p:nvGrpSpPr>
        <p:grpSpPr>
          <a:xfrm>
            <a:off x="1206833" y="1134870"/>
            <a:ext cx="2412000" cy="307777"/>
            <a:chOff x="1172965" y="1134870"/>
            <a:chExt cx="2412000" cy="30777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A36E5AD-C665-8F9A-E2EA-06F7176459B2}"/>
                </a:ext>
              </a:extLst>
            </p:cNvPr>
            <p:cNvSpPr/>
            <p:nvPr/>
          </p:nvSpPr>
          <p:spPr>
            <a:xfrm>
              <a:off x="1172965" y="1136303"/>
              <a:ext cx="2412000" cy="28800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2D8DC4-4FD8-7FE7-58F4-8C97E0A7802E}"/>
                </a:ext>
              </a:extLst>
            </p:cNvPr>
            <p:cNvSpPr txBox="1"/>
            <p:nvPr/>
          </p:nvSpPr>
          <p:spPr>
            <a:xfrm>
              <a:off x="1550896" y="1134870"/>
              <a:ext cx="165613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OLED M5</a:t>
              </a:r>
              <a:endParaRPr lang="it-IT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8F81BC-0E78-8654-1515-1ED1A3060EDF}"/>
              </a:ext>
            </a:extLst>
          </p:cNvPr>
          <p:cNvGrpSpPr/>
          <p:nvPr/>
        </p:nvGrpSpPr>
        <p:grpSpPr>
          <a:xfrm>
            <a:off x="3757510" y="1134870"/>
            <a:ext cx="2496215" cy="307777"/>
            <a:chOff x="3723642" y="1134870"/>
            <a:chExt cx="2496215" cy="30777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3FDD9C9-9C63-83B7-20C9-3A259269AF4C}"/>
                </a:ext>
              </a:extLst>
            </p:cNvPr>
            <p:cNvSpPr/>
            <p:nvPr/>
          </p:nvSpPr>
          <p:spPr>
            <a:xfrm>
              <a:off x="3723642" y="1136303"/>
              <a:ext cx="2496215" cy="288000"/>
            </a:xfrm>
            <a:prstGeom prst="roundRect">
              <a:avLst/>
            </a:prstGeom>
            <a:solidFill>
              <a:srgbClr val="C00000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9A4B71-6B71-FCF0-1421-F263156BC2AF}"/>
                </a:ext>
              </a:extLst>
            </p:cNvPr>
            <p:cNvSpPr txBox="1"/>
            <p:nvPr/>
          </p:nvSpPr>
          <p:spPr>
            <a:xfrm>
              <a:off x="4045612" y="1134870"/>
              <a:ext cx="185227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QNED</a:t>
              </a:r>
              <a:endParaRPr lang="it-IT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D7CAAB-6EC3-4555-E10F-70627CFD26CB}"/>
              </a:ext>
            </a:extLst>
          </p:cNvPr>
          <p:cNvGrpSpPr/>
          <p:nvPr/>
        </p:nvGrpSpPr>
        <p:grpSpPr>
          <a:xfrm>
            <a:off x="6362410" y="1134870"/>
            <a:ext cx="2484000" cy="307777"/>
            <a:chOff x="6506349" y="1134870"/>
            <a:chExt cx="2496216" cy="30777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7038DD5-8F60-B06B-4E95-9A9F67059E95}"/>
                </a:ext>
              </a:extLst>
            </p:cNvPr>
            <p:cNvSpPr/>
            <p:nvPr/>
          </p:nvSpPr>
          <p:spPr>
            <a:xfrm>
              <a:off x="6506349" y="1154608"/>
              <a:ext cx="2496216" cy="288000"/>
            </a:xfrm>
            <a:prstGeom prst="roundRect">
              <a:avLst/>
            </a:prstGeom>
            <a:solidFill>
              <a:srgbClr val="2E75B6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DFE132-C93F-099E-8051-F34BFD8046DA}"/>
                </a:ext>
              </a:extLst>
            </p:cNvPr>
            <p:cNvSpPr txBox="1"/>
            <p:nvPr/>
          </p:nvSpPr>
          <p:spPr>
            <a:xfrm>
              <a:off x="7175893" y="1134870"/>
              <a:ext cx="11571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2E75B6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QN990F</a:t>
              </a:r>
              <a:endParaRPr lang="it-IT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20633A5-4D0B-CEDD-72E5-051E0D1B5F3B}"/>
              </a:ext>
            </a:extLst>
          </p:cNvPr>
          <p:cNvGrpSpPr/>
          <p:nvPr/>
        </p:nvGrpSpPr>
        <p:grpSpPr>
          <a:xfrm>
            <a:off x="8910747" y="1134870"/>
            <a:ext cx="2714652" cy="307777"/>
            <a:chOff x="9173848" y="1134870"/>
            <a:chExt cx="2563428" cy="307777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4C7165A-6276-3E5B-7ACB-B928DC68D3B7}"/>
                </a:ext>
              </a:extLst>
            </p:cNvPr>
            <p:cNvSpPr/>
            <p:nvPr/>
          </p:nvSpPr>
          <p:spPr>
            <a:xfrm>
              <a:off x="9173848" y="1154608"/>
              <a:ext cx="2563428" cy="288000"/>
            </a:xfrm>
            <a:prstGeom prst="roundRect">
              <a:avLst/>
            </a:prstGeom>
            <a:solidFill>
              <a:srgbClr val="2E75B6">
                <a:alpha val="1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EDFD34-E9FD-21D3-A7F3-1C5976406D7A}"/>
                </a:ext>
              </a:extLst>
            </p:cNvPr>
            <p:cNvSpPr txBox="1"/>
            <p:nvPr/>
          </p:nvSpPr>
          <p:spPr>
            <a:xfrm>
              <a:off x="9760844" y="1134870"/>
              <a:ext cx="138943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2E75B6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The Frame Pro</a:t>
              </a:r>
              <a:endParaRPr lang="it-IT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864909" y="-17092"/>
            <a:ext cx="4462183" cy="4680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2. Design</a:t>
            </a:r>
            <a:endParaRPr lang="en-US" altLang="ko-KR" sz="3200" dirty="0">
              <a:solidFill>
                <a:schemeClr val="bg1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C209A3BB-786B-E61E-5E7A-DC6EEFA1B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7250" y="3508575"/>
            <a:ext cx="1487587" cy="24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kumimoji="0" lang="en-US" altLang="ko-KR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QN990F Installation Guide</a:t>
            </a:r>
            <a:endParaRPr kumimoji="0" lang="en-US" altLang="ko-KR" sz="1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34" name="실행 단추: 앞으로 또는 다음 33">
            <a:hlinkClick r:id="rId2" highlightClick="1"/>
          </p:cNvPr>
          <p:cNvSpPr/>
          <p:nvPr/>
        </p:nvSpPr>
        <p:spPr>
          <a:xfrm>
            <a:off x="8325418" y="3534425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4822"/>
          <a:stretch/>
        </p:blipFill>
        <p:spPr>
          <a:xfrm>
            <a:off x="6426931" y="2716319"/>
            <a:ext cx="828149" cy="45743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276" r="15409" b="17536"/>
          <a:stretch/>
        </p:blipFill>
        <p:spPr>
          <a:xfrm>
            <a:off x="7492681" y="1593376"/>
            <a:ext cx="963149" cy="611214"/>
          </a:xfrm>
          <a:prstGeom prst="rect">
            <a:avLst/>
          </a:prstGeom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C209A3BB-786B-E61E-5E7A-DC6EEFA1B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542" y="3231571"/>
            <a:ext cx="601217" cy="1689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000"/>
              </a:lnSpc>
              <a:defRPr/>
            </a:pPr>
            <a:r>
              <a:rPr kumimoji="0" lang="en-US" altLang="ko-KR" sz="1200" b="1" kern="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Power Box</a:t>
            </a:r>
            <a:br>
              <a:rPr kumimoji="0" lang="en-US" altLang="ko-KR" sz="1200" kern="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</a:br>
            <a:r>
              <a:rPr kumimoji="0" lang="en-US" altLang="ko-KR" sz="1100" kern="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(for TV Screen)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C209A3BB-786B-E61E-5E7A-DC6EEFA1B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4" y="2271967"/>
            <a:ext cx="601217" cy="1689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TV Screen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C209A3BB-786B-E61E-5E7A-DC6EEFA1B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9496" y="2264443"/>
            <a:ext cx="791981" cy="18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Wireless One Connect Box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877CE2-5A46-9F6E-7A6D-8E4191582980}"/>
              </a:ext>
            </a:extLst>
          </p:cNvPr>
          <p:cNvGrpSpPr/>
          <p:nvPr/>
        </p:nvGrpSpPr>
        <p:grpSpPr>
          <a:xfrm>
            <a:off x="7290953" y="2476764"/>
            <a:ext cx="1545366" cy="889253"/>
            <a:chOff x="9448802" y="2862669"/>
            <a:chExt cx="1545366" cy="889253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9448802" y="2862669"/>
              <a:ext cx="1545366" cy="881238"/>
            </a:xfrm>
            <a:prstGeom prst="roundRect">
              <a:avLst>
                <a:gd name="adj" fmla="val 76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9485336" y="2889063"/>
              <a:ext cx="1495363" cy="862859"/>
              <a:chOff x="6856003" y="1428750"/>
              <a:chExt cx="2382432" cy="1340186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4"/>
              <a:srcRect l="28467" t="12174"/>
              <a:stretch/>
            </p:blipFill>
            <p:spPr>
              <a:xfrm>
                <a:off x="6856003" y="1428750"/>
                <a:ext cx="1111848" cy="633622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5"/>
              <a:srcRect l="31382" t="13896" r="42335" b="12293"/>
              <a:stretch/>
            </p:blipFill>
            <p:spPr>
              <a:xfrm>
                <a:off x="6943904" y="2107709"/>
                <a:ext cx="628381" cy="570662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5"/>
              <a:srcRect l="56736" t="52278"/>
              <a:stretch/>
            </p:blipFill>
            <p:spPr>
              <a:xfrm>
                <a:off x="7572284" y="2412163"/>
                <a:ext cx="1000216" cy="356773"/>
              </a:xfrm>
              <a:prstGeom prst="rect">
                <a:avLst/>
              </a:prstGeom>
            </p:spPr>
          </p:pic>
          <p:sp>
            <p:nvSpPr>
              <p:cNvPr id="50" name="TextBox 11">
                <a:extLst>
                  <a:ext uri="{FF2B5EF4-FFF2-40B4-BE49-F238E27FC236}">
                    <a16:creationId xmlns:a16="http://schemas.microsoft.com/office/drawing/2014/main" id="{C209A3BB-786B-E61E-5E7A-DC6EEFA1B4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6271" y="1611137"/>
                <a:ext cx="1212164" cy="295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lnSpc>
                    <a:spcPts val="1100"/>
                  </a:lnSpc>
                  <a:defRPr/>
                </a:pPr>
                <a:r>
                  <a:rPr kumimoji="0" lang="en-US" altLang="ko-KR" sz="12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  <a:cs typeface="Arial" pitchFamily="34" charset="0"/>
                  </a:rPr>
                  <a:t>1) Stand</a:t>
                </a:r>
                <a:endParaRPr kumimoji="0" lang="en-US" altLang="ko-KR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 Narrow" panose="020B0606020202030204" pitchFamily="34" charset="0"/>
                  <a:ea typeface="LG스마트체 Regular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51" name="TextBox 11">
                <a:extLst>
                  <a:ext uri="{FF2B5EF4-FFF2-40B4-BE49-F238E27FC236}">
                    <a16:creationId xmlns:a16="http://schemas.microsoft.com/office/drawing/2014/main" id="{C209A3BB-786B-E61E-5E7A-DC6EEFA1B4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6271" y="2127747"/>
                <a:ext cx="1212164" cy="293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lnSpc>
                    <a:spcPts val="1100"/>
                  </a:lnSpc>
                  <a:defRPr/>
                </a:pPr>
                <a:r>
                  <a:rPr kumimoji="0" lang="en-US" altLang="ko-KR" sz="1200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  <a:cs typeface="Arial" pitchFamily="34" charset="0"/>
                  </a:rPr>
                  <a:t>2) Wallmount </a:t>
                </a:r>
                <a:endParaRPr kumimoji="0" lang="en-US" altLang="ko-KR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 Narrow" panose="020B0606020202030204" pitchFamily="34" charset="0"/>
                  <a:ea typeface="LG스마트체 Regular" panose="020B0600000101010101" pitchFamily="50" charset="-127"/>
                  <a:cs typeface="Arial" pitchFamily="34" charset="0"/>
                </a:endParaRPr>
              </a:p>
            </p:txBody>
          </p:sp>
        </p:grpSp>
      </p:grpSp>
      <p:sp>
        <p:nvSpPr>
          <p:cNvPr id="113" name="타원 112"/>
          <p:cNvSpPr/>
          <p:nvPr/>
        </p:nvSpPr>
        <p:spPr>
          <a:xfrm>
            <a:off x="6713932" y="1516261"/>
            <a:ext cx="156193" cy="156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6690589" y="2502164"/>
            <a:ext cx="156193" cy="15619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7867528" y="1516261"/>
            <a:ext cx="156193" cy="156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6489683" y="1670760"/>
            <a:ext cx="644759" cy="564831"/>
            <a:chOff x="941588" y="1432678"/>
            <a:chExt cx="1027239" cy="899896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1588" y="1432678"/>
              <a:ext cx="1027239" cy="899896"/>
            </a:xfrm>
            <a:prstGeom prst="rect">
              <a:avLst/>
            </a:prstGeom>
          </p:spPr>
        </p:pic>
        <p:sp>
          <p:nvSpPr>
            <p:cNvPr id="117" name="직사각형 116"/>
            <p:cNvSpPr/>
            <p:nvPr/>
          </p:nvSpPr>
          <p:spPr>
            <a:xfrm rot="435467">
              <a:off x="967223" y="2256965"/>
              <a:ext cx="975186" cy="72000"/>
            </a:xfrm>
            <a:prstGeom prst="rect">
              <a:avLst/>
            </a:prstGeom>
            <a:solidFill>
              <a:srgbClr val="EFEB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DB76EA-CB25-F6EA-39B3-5CD63224340F}"/>
              </a:ext>
            </a:extLst>
          </p:cNvPr>
          <p:cNvSpPr txBox="1"/>
          <p:nvPr/>
        </p:nvSpPr>
        <p:spPr>
          <a:xfrm>
            <a:off x="241481" y="119596"/>
            <a:ext cx="1416605" cy="3103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altLang="ko-KR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True Wireless</a:t>
            </a:r>
            <a:endParaRPr lang="ko-KR" altLang="en-US" b="1" dirty="0">
              <a:solidFill>
                <a:prstClr val="white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1" name="모서리가 둥근 직사각형 94">
            <a:extLst>
              <a:ext uri="{FF2B5EF4-FFF2-40B4-BE49-F238E27FC236}">
                <a16:creationId xmlns:a16="http://schemas.microsoft.com/office/drawing/2014/main" id="{27B844BF-F892-4446-1AE2-95E482FD0F93}"/>
              </a:ext>
            </a:extLst>
          </p:cNvPr>
          <p:cNvSpPr/>
          <p:nvPr/>
        </p:nvSpPr>
        <p:spPr>
          <a:xfrm>
            <a:off x="594079" y="1482503"/>
            <a:ext cx="484076" cy="2383349"/>
          </a:xfrm>
          <a:prstGeom prst="roundRect">
            <a:avLst>
              <a:gd name="adj" fmla="val 6010"/>
            </a:avLst>
          </a:prstGeom>
          <a:solidFill>
            <a:srgbClr val="E8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Key Parts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AA9FB3A-7450-1AB5-2663-7803F385F188}"/>
              </a:ext>
            </a:extLst>
          </p:cNvPr>
          <p:cNvSpPr/>
          <p:nvPr/>
        </p:nvSpPr>
        <p:spPr>
          <a:xfrm>
            <a:off x="6510911" y="2747429"/>
            <a:ext cx="571500" cy="373380"/>
          </a:xfrm>
          <a:custGeom>
            <a:avLst/>
            <a:gdLst>
              <a:gd name="connsiteX0" fmla="*/ 243840 w 571500"/>
              <a:gd name="connsiteY0" fmla="*/ 0 h 373380"/>
              <a:gd name="connsiteX1" fmla="*/ 0 w 571500"/>
              <a:gd name="connsiteY1" fmla="*/ 220980 h 373380"/>
              <a:gd name="connsiteX2" fmla="*/ 15240 w 571500"/>
              <a:gd name="connsiteY2" fmla="*/ 259080 h 373380"/>
              <a:gd name="connsiteX3" fmla="*/ 182880 w 571500"/>
              <a:gd name="connsiteY3" fmla="*/ 320040 h 373380"/>
              <a:gd name="connsiteX4" fmla="*/ 198120 w 571500"/>
              <a:gd name="connsiteY4" fmla="*/ 320040 h 373380"/>
              <a:gd name="connsiteX5" fmla="*/ 251460 w 571500"/>
              <a:gd name="connsiteY5" fmla="*/ 335280 h 373380"/>
              <a:gd name="connsiteX6" fmla="*/ 259080 w 571500"/>
              <a:gd name="connsiteY6" fmla="*/ 350520 h 373380"/>
              <a:gd name="connsiteX7" fmla="*/ 358140 w 571500"/>
              <a:gd name="connsiteY7" fmla="*/ 373380 h 373380"/>
              <a:gd name="connsiteX8" fmla="*/ 571500 w 571500"/>
              <a:gd name="connsiteY8" fmla="*/ 167640 h 373380"/>
              <a:gd name="connsiteX9" fmla="*/ 571500 w 571500"/>
              <a:gd name="connsiteY9" fmla="*/ 121920 h 373380"/>
              <a:gd name="connsiteX10" fmla="*/ 243840 w 571500"/>
              <a:gd name="connsiteY10" fmla="*/ 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1500" h="373380">
                <a:moveTo>
                  <a:pt x="243840" y="0"/>
                </a:moveTo>
                <a:lnTo>
                  <a:pt x="0" y="220980"/>
                </a:lnTo>
                <a:lnTo>
                  <a:pt x="15240" y="259080"/>
                </a:lnTo>
                <a:lnTo>
                  <a:pt x="182880" y="320040"/>
                </a:lnTo>
                <a:lnTo>
                  <a:pt x="198120" y="320040"/>
                </a:lnTo>
                <a:lnTo>
                  <a:pt x="251460" y="335280"/>
                </a:lnTo>
                <a:lnTo>
                  <a:pt x="259080" y="350520"/>
                </a:lnTo>
                <a:lnTo>
                  <a:pt x="358140" y="373380"/>
                </a:lnTo>
                <a:lnTo>
                  <a:pt x="571500" y="167640"/>
                </a:lnTo>
                <a:lnTo>
                  <a:pt x="571500" y="121920"/>
                </a:lnTo>
                <a:lnTo>
                  <a:pt x="243840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801D915-3D65-3B2E-BF88-D34C7FCCAE01}"/>
              </a:ext>
            </a:extLst>
          </p:cNvPr>
          <p:cNvSpPr/>
          <p:nvPr/>
        </p:nvSpPr>
        <p:spPr>
          <a:xfrm>
            <a:off x="7952044" y="3173197"/>
            <a:ext cx="185737" cy="133350"/>
          </a:xfrm>
          <a:custGeom>
            <a:avLst/>
            <a:gdLst>
              <a:gd name="connsiteX0" fmla="*/ 80962 w 185737"/>
              <a:gd name="connsiteY0" fmla="*/ 0 h 133350"/>
              <a:gd name="connsiteX1" fmla="*/ 0 w 185737"/>
              <a:gd name="connsiteY1" fmla="*/ 52387 h 133350"/>
              <a:gd name="connsiteX2" fmla="*/ 0 w 185737"/>
              <a:gd name="connsiteY2" fmla="*/ 80962 h 133350"/>
              <a:gd name="connsiteX3" fmla="*/ 109537 w 185737"/>
              <a:gd name="connsiteY3" fmla="*/ 133350 h 133350"/>
              <a:gd name="connsiteX4" fmla="*/ 185737 w 185737"/>
              <a:gd name="connsiteY4" fmla="*/ 66675 h 133350"/>
              <a:gd name="connsiteX5" fmla="*/ 80962 w 185737"/>
              <a:gd name="connsiteY5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737" h="133350">
                <a:moveTo>
                  <a:pt x="80962" y="0"/>
                </a:moveTo>
                <a:lnTo>
                  <a:pt x="0" y="52387"/>
                </a:lnTo>
                <a:lnTo>
                  <a:pt x="0" y="80962"/>
                </a:lnTo>
                <a:lnTo>
                  <a:pt x="109537" y="133350"/>
                </a:lnTo>
                <a:lnTo>
                  <a:pt x="185737" y="66675"/>
                </a:lnTo>
                <a:lnTo>
                  <a:pt x="80962" y="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99800224-4847-45EC-FFA8-A5C70E9A12BA}"/>
              </a:ext>
            </a:extLst>
          </p:cNvPr>
          <p:cNvSpPr/>
          <p:nvPr/>
        </p:nvSpPr>
        <p:spPr>
          <a:xfrm>
            <a:off x="7474206" y="2680754"/>
            <a:ext cx="79375" cy="104775"/>
          </a:xfrm>
          <a:custGeom>
            <a:avLst/>
            <a:gdLst>
              <a:gd name="connsiteX0" fmla="*/ 3175 w 79375"/>
              <a:gd name="connsiteY0" fmla="*/ 0 h 104775"/>
              <a:gd name="connsiteX1" fmla="*/ 0 w 79375"/>
              <a:gd name="connsiteY1" fmla="*/ 85725 h 104775"/>
              <a:gd name="connsiteX2" fmla="*/ 73025 w 79375"/>
              <a:gd name="connsiteY2" fmla="*/ 104775 h 104775"/>
              <a:gd name="connsiteX3" fmla="*/ 79375 w 79375"/>
              <a:gd name="connsiteY3" fmla="*/ 22225 h 104775"/>
              <a:gd name="connsiteX4" fmla="*/ 3175 w 79375"/>
              <a:gd name="connsiteY4" fmla="*/ 0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75" h="104775">
                <a:moveTo>
                  <a:pt x="3175" y="0"/>
                </a:moveTo>
                <a:lnTo>
                  <a:pt x="0" y="85725"/>
                </a:lnTo>
                <a:lnTo>
                  <a:pt x="73025" y="104775"/>
                </a:lnTo>
                <a:lnTo>
                  <a:pt x="79375" y="22225"/>
                </a:lnTo>
                <a:lnTo>
                  <a:pt x="3175" y="0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3E127CC-065F-EFE7-C535-856F8EC062F5}"/>
              </a:ext>
            </a:extLst>
          </p:cNvPr>
          <p:cNvSpPr/>
          <p:nvPr/>
        </p:nvSpPr>
        <p:spPr>
          <a:xfrm>
            <a:off x="9339295" y="1516261"/>
            <a:ext cx="156193" cy="156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CAF82A8-4F9A-3D53-C11C-6396EC4BBFD4}"/>
              </a:ext>
            </a:extLst>
          </p:cNvPr>
          <p:cNvSpPr/>
          <p:nvPr/>
        </p:nvSpPr>
        <p:spPr>
          <a:xfrm>
            <a:off x="10601712" y="1516261"/>
            <a:ext cx="156193" cy="156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FC0BE7C-F081-37BD-3A77-6F511847EF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3" t="815" r="501" b="815"/>
          <a:stretch/>
        </p:blipFill>
        <p:spPr>
          <a:xfrm rot="21389780">
            <a:off x="9001815" y="1715311"/>
            <a:ext cx="842854" cy="482391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4D53FC4-E67B-6FE8-731B-DA516085DE69}"/>
              </a:ext>
            </a:extLst>
          </p:cNvPr>
          <p:cNvCxnSpPr>
            <a:cxnSpLocks/>
          </p:cNvCxnSpPr>
          <p:nvPr/>
        </p:nvCxnSpPr>
        <p:spPr>
          <a:xfrm>
            <a:off x="8894521" y="1645210"/>
            <a:ext cx="0" cy="2124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0B5DD94A-5779-A281-A221-6EEC035923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276" r="15409" b="17536"/>
          <a:stretch/>
        </p:blipFill>
        <p:spPr>
          <a:xfrm>
            <a:off x="10181980" y="1593376"/>
            <a:ext cx="963149" cy="611214"/>
          </a:xfrm>
          <a:prstGeom prst="rect">
            <a:avLst/>
          </a:prstGeom>
        </p:spPr>
      </p:pic>
      <p:sp>
        <p:nvSpPr>
          <p:cNvPr id="55" name="TextBox 11">
            <a:extLst>
              <a:ext uri="{FF2B5EF4-FFF2-40B4-BE49-F238E27FC236}">
                <a16:creationId xmlns:a16="http://schemas.microsoft.com/office/drawing/2014/main" id="{74973824-9C59-033A-77AB-FE03A27A6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6885" y="2264443"/>
            <a:ext cx="791981" cy="18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Wireless One Connect Box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AC991EE3-4666-9F19-E24E-8E5CFE2FC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9135" y="2271967"/>
            <a:ext cx="601217" cy="1689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TV Screen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6AD44109-8F18-315C-720E-84D2498B7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5653" y="3508575"/>
            <a:ext cx="1861087" cy="24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lnSpc>
                <a:spcPct val="150000"/>
              </a:lnSpc>
              <a:defRPr/>
            </a:pPr>
            <a:r>
              <a:rPr kumimoji="0" lang="en-US" altLang="ko-KR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The Frame Pro Installation Guide</a:t>
            </a:r>
            <a:endParaRPr kumimoji="0" lang="en-US" altLang="ko-KR" sz="12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67" name="실행 단추: 앞으로 또는 다음 33">
            <a:hlinkClick r:id="rId8" highlightClick="1"/>
            <a:extLst>
              <a:ext uri="{FF2B5EF4-FFF2-40B4-BE49-F238E27FC236}">
                <a16:creationId xmlns:a16="http://schemas.microsoft.com/office/drawing/2014/main" id="{7861885E-A0EE-D37B-2216-F688D7E285C0}"/>
              </a:ext>
            </a:extLst>
          </p:cNvPr>
          <p:cNvSpPr/>
          <p:nvPr/>
        </p:nvSpPr>
        <p:spPr>
          <a:xfrm>
            <a:off x="11127321" y="3534425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9" name="모서리가 둥근 직사각형 3">
            <a:extLst>
              <a:ext uri="{FF2B5EF4-FFF2-40B4-BE49-F238E27FC236}">
                <a16:creationId xmlns:a16="http://schemas.microsoft.com/office/drawing/2014/main" id="{1C0DBE84-37B2-FBAE-273E-7B4731EFF5A7}"/>
              </a:ext>
            </a:extLst>
          </p:cNvPr>
          <p:cNvSpPr/>
          <p:nvPr/>
        </p:nvSpPr>
        <p:spPr>
          <a:xfrm>
            <a:off x="1214080" y="1478177"/>
            <a:ext cx="5034088" cy="2387675"/>
          </a:xfrm>
          <a:prstGeom prst="roundRect">
            <a:avLst>
              <a:gd name="adj" fmla="val 5136"/>
            </a:avLst>
          </a:prstGeom>
          <a:solidFill>
            <a:srgbClr val="EFE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5D85A50-0840-C6C9-D8BC-900C1DE80EB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4185" y="1894309"/>
            <a:ext cx="890922" cy="665029"/>
          </a:xfrm>
          <a:prstGeom prst="rect">
            <a:avLst/>
          </a:prstGeom>
        </p:spPr>
      </p:pic>
      <p:sp>
        <p:nvSpPr>
          <p:cNvPr id="78" name="모서리가 둥근 직사각형 51">
            <a:extLst>
              <a:ext uri="{FF2B5EF4-FFF2-40B4-BE49-F238E27FC236}">
                <a16:creationId xmlns:a16="http://schemas.microsoft.com/office/drawing/2014/main" id="{3462FB8A-7535-C417-7A2C-147175186733}"/>
              </a:ext>
            </a:extLst>
          </p:cNvPr>
          <p:cNvSpPr/>
          <p:nvPr/>
        </p:nvSpPr>
        <p:spPr>
          <a:xfrm>
            <a:off x="9085938" y="2640198"/>
            <a:ext cx="2401909" cy="559268"/>
          </a:xfrm>
          <a:prstGeom prst="roundRect">
            <a:avLst>
              <a:gd name="adj" fmla="val 109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6D6CDB9-9952-336F-8BE8-3D0A3B30EF9A}"/>
              </a:ext>
            </a:extLst>
          </p:cNvPr>
          <p:cNvGrpSpPr/>
          <p:nvPr/>
        </p:nvGrpSpPr>
        <p:grpSpPr>
          <a:xfrm>
            <a:off x="9193032" y="2822348"/>
            <a:ext cx="1351795" cy="296836"/>
            <a:chOff x="9336971" y="2890084"/>
            <a:chExt cx="1351795" cy="296836"/>
          </a:xfrm>
        </p:grpSpPr>
        <p:sp>
          <p:nvSpPr>
            <p:cNvPr id="73" name="TextBox 11">
              <a:extLst>
                <a:ext uri="{FF2B5EF4-FFF2-40B4-BE49-F238E27FC236}">
                  <a16:creationId xmlns:a16="http://schemas.microsoft.com/office/drawing/2014/main" id="{C57610A0-4500-BC01-1220-79AE3CF9B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2411" y="2890084"/>
              <a:ext cx="576355" cy="1619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ts val="1100"/>
                </a:lnSpc>
                <a:defRPr/>
              </a:pPr>
              <a:r>
                <a:rPr kumimoji="0" lang="en-US" altLang="ko-KR" sz="1100" b="1" kern="0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itchFamily="34" charset="0"/>
                </a:rPr>
                <a:t>No external power box.</a:t>
              </a:r>
              <a:br>
                <a:rPr kumimoji="0" lang="en-US" altLang="ko-KR" sz="1100" b="1" kern="0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itchFamily="34" charset="0"/>
                </a:rPr>
              </a:br>
              <a:endPara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6D00"/>
                </a:solidFill>
                <a:effectLst/>
                <a:uLnTx/>
                <a:uFillTx/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C9DDD20-787A-FA18-5FD4-275987A14A46}"/>
                </a:ext>
              </a:extLst>
            </p:cNvPr>
            <p:cNvGrpSpPr/>
            <p:nvPr/>
          </p:nvGrpSpPr>
          <p:grpSpPr>
            <a:xfrm>
              <a:off x="9336971" y="3007178"/>
              <a:ext cx="766416" cy="179742"/>
              <a:chOff x="9644562" y="3007178"/>
              <a:chExt cx="766416" cy="179742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054A474E-A314-181B-FD33-A58252516EA1}"/>
                  </a:ext>
                </a:extLst>
              </p:cNvPr>
              <p:cNvSpPr/>
              <p:nvPr/>
            </p:nvSpPr>
            <p:spPr>
              <a:xfrm>
                <a:off x="9644562" y="3007178"/>
                <a:ext cx="156193" cy="15619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1</a:t>
                </a:r>
                <a:endParaRPr lang="ko-KR" altLang="en-US" sz="1200" b="1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4831FF91-B25A-F875-3C9D-12AECCC231BB}"/>
                  </a:ext>
                </a:extLst>
              </p:cNvPr>
              <p:cNvSpPr/>
              <p:nvPr/>
            </p:nvSpPr>
            <p:spPr>
              <a:xfrm>
                <a:off x="9941191" y="3007178"/>
                <a:ext cx="156193" cy="15619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2</a:t>
                </a:r>
                <a:endParaRPr lang="ko-KR" altLang="en-US" sz="1200" b="1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76" name="TextBox 11">
                <a:extLst>
                  <a:ext uri="{FF2B5EF4-FFF2-40B4-BE49-F238E27FC236}">
                    <a16:creationId xmlns:a16="http://schemas.microsoft.com/office/drawing/2014/main" id="{1B845C81-0652-9E95-72C0-4C7113D1D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34623" y="3024966"/>
                <a:ext cx="576355" cy="161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lnSpc>
                    <a:spcPts val="1100"/>
                  </a:lnSpc>
                  <a:defRPr/>
                </a:pPr>
                <a:r>
                  <a:rPr kumimoji="0" lang="en-US" altLang="ko-KR" sz="1100" b="1" kern="0" dirty="0">
                    <a:solidFill>
                      <a:srgbClr val="006D00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  <a:cs typeface="Arial" pitchFamily="34" charset="0"/>
                  </a:rPr>
                  <a:t>&amp;       each need power connection</a:t>
                </a:r>
                <a:endParaRPr kumimoji="0" lang="en-US" altLang="ko-KR" sz="1100" i="0" u="none" strike="noStrike" kern="0" cap="none" spc="0" normalizeH="0" baseline="0" noProof="0" dirty="0">
                  <a:ln>
                    <a:noFill/>
                  </a:ln>
                  <a:solidFill>
                    <a:srgbClr val="006D00"/>
                  </a:solidFill>
                  <a:effectLst/>
                  <a:uLnTx/>
                  <a:uFillTx/>
                  <a:latin typeface="Arial Narrow" panose="020B0606020202030204" pitchFamily="34" charset="0"/>
                  <a:ea typeface="LG스마트체 Regular" panose="020B0600000101010101" pitchFamily="50" charset="-127"/>
                  <a:cs typeface="Arial" pitchFamily="34" charset="0"/>
                </a:endParaRPr>
              </a:p>
            </p:txBody>
          </p:sp>
        </p:grp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9849C25D-0D29-B750-CE29-CB8511AD289D}"/>
              </a:ext>
            </a:extLst>
          </p:cNvPr>
          <p:cNvSpPr/>
          <p:nvPr/>
        </p:nvSpPr>
        <p:spPr>
          <a:xfrm>
            <a:off x="1794677" y="1660199"/>
            <a:ext cx="156193" cy="156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9959E97B-22FB-2FA3-6BFF-86BE9B5F0737}"/>
              </a:ext>
            </a:extLst>
          </p:cNvPr>
          <p:cNvSpPr/>
          <p:nvPr/>
        </p:nvSpPr>
        <p:spPr>
          <a:xfrm>
            <a:off x="2941550" y="1660199"/>
            <a:ext cx="156193" cy="156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C50FFC9-1695-3159-8B84-3CB5D1FD2A04}"/>
              </a:ext>
            </a:extLst>
          </p:cNvPr>
          <p:cNvSpPr/>
          <p:nvPr/>
        </p:nvSpPr>
        <p:spPr>
          <a:xfrm>
            <a:off x="4362590" y="1660199"/>
            <a:ext cx="156193" cy="156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7104B43-26D1-3ABB-37A0-9E2438A6EFF7}"/>
              </a:ext>
            </a:extLst>
          </p:cNvPr>
          <p:cNvSpPr/>
          <p:nvPr/>
        </p:nvSpPr>
        <p:spPr>
          <a:xfrm>
            <a:off x="5493824" y="1660199"/>
            <a:ext cx="156193" cy="156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4" name="TextBox 11">
            <a:extLst>
              <a:ext uri="{FF2B5EF4-FFF2-40B4-BE49-F238E27FC236}">
                <a16:creationId xmlns:a16="http://schemas.microsoft.com/office/drawing/2014/main" id="{CFCBC614-6184-0C78-77E5-71C40BF80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2165" y="2669910"/>
            <a:ext cx="601217" cy="1689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TV Screen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85" name="TextBox 11">
            <a:extLst>
              <a:ext uri="{FF2B5EF4-FFF2-40B4-BE49-F238E27FC236}">
                <a16:creationId xmlns:a16="http://schemas.microsoft.com/office/drawing/2014/main" id="{605B2A5C-46BE-3EC0-161C-06CEC5B05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880" y="2662386"/>
            <a:ext cx="791981" cy="18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Zero Connect Box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86" name="TextBox 11">
            <a:extLst>
              <a:ext uri="{FF2B5EF4-FFF2-40B4-BE49-F238E27FC236}">
                <a16:creationId xmlns:a16="http://schemas.microsoft.com/office/drawing/2014/main" id="{BF5F0770-840A-6777-ED2E-0AC66FEF6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930" y="2662386"/>
            <a:ext cx="791981" cy="18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 Zero Connect Box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87" name="TextBox 11">
            <a:extLst>
              <a:ext uri="{FF2B5EF4-FFF2-40B4-BE49-F238E27FC236}">
                <a16:creationId xmlns:a16="http://schemas.microsoft.com/office/drawing/2014/main" id="{900B31B8-D63C-D192-4572-8D4E108A5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078" y="2669910"/>
            <a:ext cx="601217" cy="1689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1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TV Screen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F851F06F-0B69-7187-30CD-8D6E57F3F4B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6459" y="1894309"/>
            <a:ext cx="890922" cy="66502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85C0A1B6-192E-7B4C-FDDD-C35574BFA9E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4611" y="4114549"/>
            <a:ext cx="710301" cy="1664972"/>
          </a:xfrm>
          <a:prstGeom prst="rect">
            <a:avLst/>
          </a:prstGeom>
        </p:spPr>
      </p:pic>
      <p:sp>
        <p:nvSpPr>
          <p:cNvPr id="93" name="모서리가 둥근 직사각형 94">
            <a:extLst>
              <a:ext uri="{FF2B5EF4-FFF2-40B4-BE49-F238E27FC236}">
                <a16:creationId xmlns:a16="http://schemas.microsoft.com/office/drawing/2014/main" id="{94027564-4E81-528C-0B07-FF0ADE813B65}"/>
              </a:ext>
            </a:extLst>
          </p:cNvPr>
          <p:cNvSpPr/>
          <p:nvPr/>
        </p:nvSpPr>
        <p:spPr>
          <a:xfrm>
            <a:off x="594079" y="3971704"/>
            <a:ext cx="484076" cy="2249696"/>
          </a:xfrm>
          <a:prstGeom prst="roundRect">
            <a:avLst>
              <a:gd name="adj" fmla="val 6010"/>
            </a:avLst>
          </a:prstGeom>
          <a:solidFill>
            <a:srgbClr val="E8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Wallmount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AB75857C-ED20-A9AE-36E5-A5815C33F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5885" y="1946095"/>
            <a:ext cx="1049602" cy="626106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632DF6A4-632E-B0DB-B4E4-9482485DF37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2137" y="1921404"/>
            <a:ext cx="1081272" cy="637934"/>
          </a:xfrm>
          <a:prstGeom prst="rect">
            <a:avLst/>
          </a:prstGeom>
        </p:spPr>
      </p:pic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2916D53-A22B-64E5-6C5E-A9CFCD9CCFE6}"/>
              </a:ext>
            </a:extLst>
          </p:cNvPr>
          <p:cNvCxnSpPr/>
          <p:nvPr/>
        </p:nvCxnSpPr>
        <p:spPr>
          <a:xfrm>
            <a:off x="3673974" y="1789148"/>
            <a:ext cx="0" cy="1044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모서리가 둥근 직사각형 51">
            <a:extLst>
              <a:ext uri="{FF2B5EF4-FFF2-40B4-BE49-F238E27FC236}">
                <a16:creationId xmlns:a16="http://schemas.microsoft.com/office/drawing/2014/main" id="{2E54E3A4-A7F5-2E05-8FDF-5B65F6593D37}"/>
              </a:ext>
            </a:extLst>
          </p:cNvPr>
          <p:cNvSpPr/>
          <p:nvPr/>
        </p:nvSpPr>
        <p:spPr>
          <a:xfrm>
            <a:off x="2211141" y="3037029"/>
            <a:ext cx="2976810" cy="559268"/>
          </a:xfrm>
          <a:prstGeom prst="roundRect">
            <a:avLst>
              <a:gd name="adj" fmla="val 78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4638E74-14E4-947F-0E6B-A753F17A1771}"/>
              </a:ext>
            </a:extLst>
          </p:cNvPr>
          <p:cNvGrpSpPr/>
          <p:nvPr/>
        </p:nvGrpSpPr>
        <p:grpSpPr>
          <a:xfrm>
            <a:off x="2605685" y="3219179"/>
            <a:ext cx="1351795" cy="296836"/>
            <a:chOff x="9336971" y="2890084"/>
            <a:chExt cx="1351795" cy="296836"/>
          </a:xfrm>
        </p:grpSpPr>
        <p:sp>
          <p:nvSpPr>
            <p:cNvPr id="100" name="TextBox 11">
              <a:extLst>
                <a:ext uri="{FF2B5EF4-FFF2-40B4-BE49-F238E27FC236}">
                  <a16:creationId xmlns:a16="http://schemas.microsoft.com/office/drawing/2014/main" id="{902ACF0B-969E-DDA7-B5D6-A685180ED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2411" y="2890084"/>
              <a:ext cx="576355" cy="1619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ts val="1100"/>
                </a:lnSpc>
                <a:defRPr/>
              </a:pPr>
              <a:r>
                <a:rPr kumimoji="0" lang="en-US" altLang="ko-KR" sz="1100" b="1" kern="0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itchFamily="34" charset="0"/>
                </a:rPr>
                <a:t>No external power box.</a:t>
              </a:r>
              <a:br>
                <a:rPr kumimoji="0" lang="en-US" altLang="ko-KR" sz="1100" b="1" kern="0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itchFamily="34" charset="0"/>
                </a:rPr>
              </a:br>
              <a:endPara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6D00"/>
                </a:solidFill>
                <a:effectLst/>
                <a:uLnTx/>
                <a:uFillTx/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BEE0DCDA-4B4B-6267-49DA-8E8B28E8F9EB}"/>
                </a:ext>
              </a:extLst>
            </p:cNvPr>
            <p:cNvGrpSpPr/>
            <p:nvPr/>
          </p:nvGrpSpPr>
          <p:grpSpPr>
            <a:xfrm>
              <a:off x="9336971" y="3007178"/>
              <a:ext cx="766416" cy="179742"/>
              <a:chOff x="9644562" y="3007178"/>
              <a:chExt cx="766416" cy="179742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A1C7673B-5CC8-20BC-C9B5-A07D73D9812E}"/>
                  </a:ext>
                </a:extLst>
              </p:cNvPr>
              <p:cNvSpPr/>
              <p:nvPr/>
            </p:nvSpPr>
            <p:spPr>
              <a:xfrm>
                <a:off x="9644562" y="3007178"/>
                <a:ext cx="156193" cy="15619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1</a:t>
                </a:r>
                <a:endParaRPr lang="ko-KR" altLang="en-US" sz="1200" b="1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98D5FDA8-C9CA-A00F-2FEC-8F57D3E73595}"/>
                  </a:ext>
                </a:extLst>
              </p:cNvPr>
              <p:cNvSpPr/>
              <p:nvPr/>
            </p:nvSpPr>
            <p:spPr>
              <a:xfrm>
                <a:off x="9941191" y="3007178"/>
                <a:ext cx="156193" cy="15619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2</a:t>
                </a:r>
                <a:endParaRPr lang="ko-KR" altLang="en-US" sz="1200" b="1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04" name="TextBox 11">
                <a:extLst>
                  <a:ext uri="{FF2B5EF4-FFF2-40B4-BE49-F238E27FC236}">
                    <a16:creationId xmlns:a16="http://schemas.microsoft.com/office/drawing/2014/main" id="{0D787EE3-7CF3-65EF-8B9C-BA6D26D46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34623" y="3024966"/>
                <a:ext cx="576355" cy="161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lnSpc>
                    <a:spcPts val="1100"/>
                  </a:lnSpc>
                  <a:defRPr/>
                </a:pPr>
                <a:r>
                  <a:rPr kumimoji="0" lang="en-US" altLang="ko-KR" sz="1100" b="1" kern="0" dirty="0">
                    <a:solidFill>
                      <a:srgbClr val="006D00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  <a:cs typeface="Arial" pitchFamily="34" charset="0"/>
                  </a:rPr>
                  <a:t>&amp;       each need power connection</a:t>
                </a:r>
                <a:endParaRPr kumimoji="0" lang="en-US" altLang="ko-KR" sz="1100" i="0" u="none" strike="noStrike" kern="0" cap="none" spc="0" normalizeH="0" baseline="0" noProof="0" dirty="0">
                  <a:ln>
                    <a:noFill/>
                  </a:ln>
                  <a:solidFill>
                    <a:srgbClr val="006D00"/>
                  </a:solidFill>
                  <a:effectLst/>
                  <a:uLnTx/>
                  <a:uFillTx/>
                  <a:latin typeface="Arial Narrow" panose="020B0606020202030204" pitchFamily="34" charset="0"/>
                  <a:ea typeface="LG스마트체 Regular" panose="020B0600000101010101" pitchFamily="50" charset="-127"/>
                  <a:cs typeface="Arial" pitchFamily="34" charset="0"/>
                </a:endParaRPr>
              </a:p>
            </p:txBody>
          </p:sp>
        </p:grpSp>
      </p:grpSp>
      <p:pic>
        <p:nvPicPr>
          <p:cNvPr id="106" name="그림 105">
            <a:extLst>
              <a:ext uri="{FF2B5EF4-FFF2-40B4-BE49-F238E27FC236}">
                <a16:creationId xmlns:a16="http://schemas.microsoft.com/office/drawing/2014/main" id="{91CEF7A1-7670-02DF-EA7A-43BF34CC8A0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0366" y="4194390"/>
            <a:ext cx="393819" cy="1758835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5D29ADA-586E-65F8-34C5-A6B5DC425FBC}"/>
              </a:ext>
            </a:extLst>
          </p:cNvPr>
          <p:cNvGrpSpPr/>
          <p:nvPr/>
        </p:nvGrpSpPr>
        <p:grpSpPr>
          <a:xfrm>
            <a:off x="2333148" y="4114549"/>
            <a:ext cx="393819" cy="1664972"/>
            <a:chOff x="2402053" y="4229238"/>
            <a:chExt cx="528141" cy="1664972"/>
          </a:xfrm>
          <a:pattFill prst="pct30">
            <a:fgClr>
              <a:schemeClr val="bg1">
                <a:lumMod val="65000"/>
              </a:schemeClr>
            </a:fgClr>
            <a:bgClr>
              <a:schemeClr val="bg1"/>
            </a:bgClr>
          </a:pattFill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980886A-B150-812E-2551-78881AACB3D4}"/>
                </a:ext>
              </a:extLst>
            </p:cNvPr>
            <p:cNvSpPr/>
            <p:nvPr/>
          </p:nvSpPr>
          <p:spPr>
            <a:xfrm>
              <a:off x="2402053" y="4229238"/>
              <a:ext cx="528141" cy="1664972"/>
            </a:xfrm>
            <a:prstGeom prst="rect">
              <a:avLst/>
            </a:prstGeom>
            <a:pattFill prst="ltDn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251E260-772F-A674-F483-2532400309C6}"/>
                </a:ext>
              </a:extLst>
            </p:cNvPr>
            <p:cNvSpPr txBox="1"/>
            <p:nvPr/>
          </p:nvSpPr>
          <p:spPr>
            <a:xfrm>
              <a:off x="2476818" y="4907835"/>
              <a:ext cx="401315" cy="215444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Wall</a:t>
              </a:r>
              <a:endPara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A97F98A5-1E24-EEA7-2995-6EFBB94C7BF0}"/>
              </a:ext>
            </a:extLst>
          </p:cNvPr>
          <p:cNvGrpSpPr/>
          <p:nvPr/>
        </p:nvGrpSpPr>
        <p:grpSpPr>
          <a:xfrm>
            <a:off x="4268214" y="4114549"/>
            <a:ext cx="393819" cy="1664972"/>
            <a:chOff x="2436118" y="4229238"/>
            <a:chExt cx="528141" cy="1664972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DED67CD-EB53-BC6E-1807-15F77A1542EA}"/>
                </a:ext>
              </a:extLst>
            </p:cNvPr>
            <p:cNvSpPr/>
            <p:nvPr/>
          </p:nvSpPr>
          <p:spPr>
            <a:xfrm>
              <a:off x="2436118" y="4229238"/>
              <a:ext cx="528141" cy="1664972"/>
            </a:xfrm>
            <a:prstGeom prst="rect">
              <a:avLst/>
            </a:prstGeom>
            <a:pattFill prst="ltDn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48519E0-D7A4-583A-CE89-501E46CAE2BA}"/>
                </a:ext>
              </a:extLst>
            </p:cNvPr>
            <p:cNvSpPr txBox="1"/>
            <p:nvPr/>
          </p:nvSpPr>
          <p:spPr>
            <a:xfrm>
              <a:off x="2476818" y="4907835"/>
              <a:ext cx="4013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Wall</a:t>
              </a:r>
              <a:endPara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23" name="TextBox 11">
            <a:extLst>
              <a:ext uri="{FF2B5EF4-FFF2-40B4-BE49-F238E27FC236}">
                <a16:creationId xmlns:a16="http://schemas.microsoft.com/office/drawing/2014/main" id="{BAE0457B-F50E-87A4-AE24-0ECF69937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382" y="5949328"/>
            <a:ext cx="601217" cy="1689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Flush fit with Zero Gap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E402340C-1A70-E30F-0D9D-1E203A4D54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820" t="3181" r="2223" b="4005"/>
          <a:stretch/>
        </p:blipFill>
        <p:spPr>
          <a:xfrm>
            <a:off x="4938713" y="4800132"/>
            <a:ext cx="952998" cy="928688"/>
          </a:xfrm>
          <a:prstGeom prst="rect">
            <a:avLst/>
          </a:prstGeom>
          <a:ln>
            <a:solidFill>
              <a:srgbClr val="006D00"/>
            </a:solidFill>
          </a:ln>
        </p:spPr>
      </p:pic>
      <p:sp>
        <p:nvSpPr>
          <p:cNvPr id="126" name="타원 125">
            <a:extLst>
              <a:ext uri="{FF2B5EF4-FFF2-40B4-BE49-F238E27FC236}">
                <a16:creationId xmlns:a16="http://schemas.microsoft.com/office/drawing/2014/main" id="{B6B37211-C090-4391-29CE-C9E093439E4A}"/>
              </a:ext>
            </a:extLst>
          </p:cNvPr>
          <p:cNvSpPr/>
          <p:nvPr/>
        </p:nvSpPr>
        <p:spPr>
          <a:xfrm>
            <a:off x="4137473" y="5424125"/>
            <a:ext cx="259506" cy="259506"/>
          </a:xfrm>
          <a:prstGeom prst="ellipse">
            <a:avLst/>
          </a:prstGeom>
          <a:noFill/>
          <a:ln w="25400">
            <a:solidFill>
              <a:srgbClr val="006D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3675E4B7-D074-2E5D-F460-8208D1AF0C60}"/>
              </a:ext>
            </a:extLst>
          </p:cNvPr>
          <p:cNvSpPr/>
          <p:nvPr/>
        </p:nvSpPr>
        <p:spPr>
          <a:xfrm>
            <a:off x="4329113" y="4824413"/>
            <a:ext cx="623887" cy="881062"/>
          </a:xfrm>
          <a:custGeom>
            <a:avLst/>
            <a:gdLst>
              <a:gd name="connsiteX0" fmla="*/ 0 w 623887"/>
              <a:gd name="connsiteY0" fmla="*/ 614362 h 881062"/>
              <a:gd name="connsiteX1" fmla="*/ 47625 w 623887"/>
              <a:gd name="connsiteY1" fmla="*/ 666750 h 881062"/>
              <a:gd name="connsiteX2" fmla="*/ 61912 w 623887"/>
              <a:gd name="connsiteY2" fmla="*/ 752475 h 881062"/>
              <a:gd name="connsiteX3" fmla="*/ 9525 w 623887"/>
              <a:gd name="connsiteY3" fmla="*/ 838200 h 881062"/>
              <a:gd name="connsiteX4" fmla="*/ 623887 w 623887"/>
              <a:gd name="connsiteY4" fmla="*/ 881062 h 881062"/>
              <a:gd name="connsiteX5" fmla="*/ 619125 w 623887"/>
              <a:gd name="connsiteY5" fmla="*/ 0 h 881062"/>
              <a:gd name="connsiteX6" fmla="*/ 0 w 623887"/>
              <a:gd name="connsiteY6" fmla="*/ 614362 h 88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887" h="881062">
                <a:moveTo>
                  <a:pt x="0" y="614362"/>
                </a:moveTo>
                <a:lnTo>
                  <a:pt x="47625" y="666750"/>
                </a:lnTo>
                <a:lnTo>
                  <a:pt x="61912" y="752475"/>
                </a:lnTo>
                <a:lnTo>
                  <a:pt x="9525" y="838200"/>
                </a:lnTo>
                <a:lnTo>
                  <a:pt x="623887" y="881062"/>
                </a:lnTo>
                <a:cubicBezTo>
                  <a:pt x="622300" y="587375"/>
                  <a:pt x="620712" y="293687"/>
                  <a:pt x="619125" y="0"/>
                </a:cubicBezTo>
                <a:lnTo>
                  <a:pt x="0" y="614362"/>
                </a:lnTo>
                <a:close/>
              </a:path>
            </a:pathLst>
          </a:custGeom>
          <a:solidFill>
            <a:srgbClr val="006D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E4BC2621-9EDE-6F3F-4985-48DCF24918E1}"/>
              </a:ext>
            </a:extLst>
          </p:cNvPr>
          <p:cNvSpPr/>
          <p:nvPr/>
        </p:nvSpPr>
        <p:spPr>
          <a:xfrm>
            <a:off x="4953000" y="4800132"/>
            <a:ext cx="902554" cy="905343"/>
          </a:xfrm>
          <a:prstGeom prst="roundRect">
            <a:avLst>
              <a:gd name="adj" fmla="val 3375"/>
            </a:avLst>
          </a:prstGeom>
          <a:noFill/>
          <a:ln w="254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29" name="TextBox 11">
            <a:extLst>
              <a:ext uri="{FF2B5EF4-FFF2-40B4-BE49-F238E27FC236}">
                <a16:creationId xmlns:a16="http://schemas.microsoft.com/office/drawing/2014/main" id="{CCDD6B64-47C6-2904-F2CD-B0043FA68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123" y="5949328"/>
            <a:ext cx="601217" cy="1689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Flush fit with little gap (7.7mm)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30" name="실행 단추: 앞으로 또는 다음 33">
            <a:hlinkClick r:id="rId15" highlightClick="1"/>
            <a:extLst>
              <a:ext uri="{FF2B5EF4-FFF2-40B4-BE49-F238E27FC236}">
                <a16:creationId xmlns:a16="http://schemas.microsoft.com/office/drawing/2014/main" id="{6ECA0173-A74C-CE86-1890-60D1016D2934}"/>
              </a:ext>
            </a:extLst>
          </p:cNvPr>
          <p:cNvSpPr/>
          <p:nvPr/>
        </p:nvSpPr>
        <p:spPr>
          <a:xfrm>
            <a:off x="5799005" y="5906998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E545464F-7DF7-2A0F-A889-86F52247E3C9}"/>
              </a:ext>
            </a:extLst>
          </p:cNvPr>
          <p:cNvCxnSpPr>
            <a:cxnSpLocks/>
          </p:cNvCxnSpPr>
          <p:nvPr/>
        </p:nvCxnSpPr>
        <p:spPr>
          <a:xfrm>
            <a:off x="3673974" y="4194390"/>
            <a:ext cx="0" cy="1754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실행 단추: 앞으로 또는 다음 33">
            <a:hlinkClick r:id="rId16" highlightClick="1"/>
            <a:extLst>
              <a:ext uri="{FF2B5EF4-FFF2-40B4-BE49-F238E27FC236}">
                <a16:creationId xmlns:a16="http://schemas.microsoft.com/office/drawing/2014/main" id="{ACB2382D-0970-76E3-9FFF-1181161FD8E3}"/>
              </a:ext>
            </a:extLst>
          </p:cNvPr>
          <p:cNvSpPr/>
          <p:nvPr/>
        </p:nvSpPr>
        <p:spPr>
          <a:xfrm>
            <a:off x="8209739" y="5904350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34" name="TextBox 11">
            <a:extLst>
              <a:ext uri="{FF2B5EF4-FFF2-40B4-BE49-F238E27FC236}">
                <a16:creationId xmlns:a16="http://schemas.microsoft.com/office/drawing/2014/main" id="{DA4175DD-D40C-27BE-CA76-F6FCD76C9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6886" y="5949328"/>
            <a:ext cx="601217" cy="1689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Large gap (</a:t>
            </a:r>
            <a:r>
              <a:rPr kumimoji="0" lang="ko-KR" altLang="en-US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≥ </a:t>
            </a:r>
            <a:r>
              <a:rPr kumimoji="0" lang="en-US" altLang="ko-KR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19.5mm)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6443337-ED3C-81F7-F4A8-2C2427953095}"/>
              </a:ext>
            </a:extLst>
          </p:cNvPr>
          <p:cNvGrpSpPr/>
          <p:nvPr/>
        </p:nvGrpSpPr>
        <p:grpSpPr>
          <a:xfrm>
            <a:off x="6942839" y="4114549"/>
            <a:ext cx="393819" cy="1664972"/>
            <a:chOff x="2436118" y="4229238"/>
            <a:chExt cx="528141" cy="1664972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1025E154-BE8A-D716-E822-01E93198B988}"/>
                </a:ext>
              </a:extLst>
            </p:cNvPr>
            <p:cNvSpPr/>
            <p:nvPr/>
          </p:nvSpPr>
          <p:spPr>
            <a:xfrm>
              <a:off x="2436118" y="4229238"/>
              <a:ext cx="528141" cy="1664972"/>
            </a:xfrm>
            <a:prstGeom prst="rect">
              <a:avLst/>
            </a:prstGeom>
            <a:pattFill prst="ltDn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0E9A22B-2A56-1FE6-BD0E-C3D1A3CD54AB}"/>
                </a:ext>
              </a:extLst>
            </p:cNvPr>
            <p:cNvSpPr txBox="1"/>
            <p:nvPr/>
          </p:nvSpPr>
          <p:spPr>
            <a:xfrm>
              <a:off x="2476818" y="4907835"/>
              <a:ext cx="4013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Wall</a:t>
              </a:r>
              <a:endPara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38" name="타원 137">
            <a:extLst>
              <a:ext uri="{FF2B5EF4-FFF2-40B4-BE49-F238E27FC236}">
                <a16:creationId xmlns:a16="http://schemas.microsoft.com/office/drawing/2014/main" id="{C565577E-B2BC-A616-8083-DE0C2BFD2F9A}"/>
              </a:ext>
            </a:extLst>
          </p:cNvPr>
          <p:cNvSpPr/>
          <p:nvPr/>
        </p:nvSpPr>
        <p:spPr>
          <a:xfrm>
            <a:off x="6789304" y="5424125"/>
            <a:ext cx="259506" cy="259506"/>
          </a:xfrm>
          <a:prstGeom prst="ellipse">
            <a:avLst/>
          </a:prstGeom>
          <a:noFill/>
          <a:ln w="25400">
            <a:solidFill>
              <a:srgbClr val="006D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7BEBAF9F-D1A3-A777-6B82-55BD4A4A55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6798" y="4471052"/>
            <a:ext cx="875336" cy="1231954"/>
          </a:xfrm>
          <a:prstGeom prst="rect">
            <a:avLst/>
          </a:prstGeom>
        </p:spPr>
      </p:pic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594CF2E7-5CFC-4C8D-9F3F-F9C55810F92F}"/>
              </a:ext>
            </a:extLst>
          </p:cNvPr>
          <p:cNvSpPr/>
          <p:nvPr/>
        </p:nvSpPr>
        <p:spPr>
          <a:xfrm>
            <a:off x="7633406" y="4471052"/>
            <a:ext cx="902554" cy="1234423"/>
          </a:xfrm>
          <a:prstGeom prst="roundRect">
            <a:avLst>
              <a:gd name="adj" fmla="val 3375"/>
            </a:avLst>
          </a:prstGeom>
          <a:noFill/>
          <a:ln w="25400">
            <a:solidFill>
              <a:srgbClr val="006D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EF0125F6-D0D8-E1B0-EB99-5E8B3BBB9223}"/>
              </a:ext>
            </a:extLst>
          </p:cNvPr>
          <p:cNvSpPr/>
          <p:nvPr/>
        </p:nvSpPr>
        <p:spPr>
          <a:xfrm>
            <a:off x="6979235" y="4476750"/>
            <a:ext cx="668292" cy="1219200"/>
          </a:xfrm>
          <a:custGeom>
            <a:avLst/>
            <a:gdLst>
              <a:gd name="connsiteX0" fmla="*/ 0 w 619125"/>
              <a:gd name="connsiteY0" fmla="*/ 971550 h 1219200"/>
              <a:gd name="connsiteX1" fmla="*/ 66675 w 619125"/>
              <a:gd name="connsiteY1" fmla="*/ 1028700 h 1219200"/>
              <a:gd name="connsiteX2" fmla="*/ 57150 w 619125"/>
              <a:gd name="connsiteY2" fmla="*/ 1143000 h 1219200"/>
              <a:gd name="connsiteX3" fmla="*/ 0 w 619125"/>
              <a:gd name="connsiteY3" fmla="*/ 1200150 h 1219200"/>
              <a:gd name="connsiteX4" fmla="*/ 619125 w 619125"/>
              <a:gd name="connsiteY4" fmla="*/ 1219200 h 1219200"/>
              <a:gd name="connsiteX5" fmla="*/ 619125 w 619125"/>
              <a:gd name="connsiteY5" fmla="*/ 0 h 1219200"/>
              <a:gd name="connsiteX6" fmla="*/ 0 w 619125"/>
              <a:gd name="connsiteY6" fmla="*/ 97155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125" h="1219200">
                <a:moveTo>
                  <a:pt x="0" y="971550"/>
                </a:moveTo>
                <a:lnTo>
                  <a:pt x="66675" y="1028700"/>
                </a:lnTo>
                <a:lnTo>
                  <a:pt x="57150" y="1143000"/>
                </a:lnTo>
                <a:lnTo>
                  <a:pt x="0" y="1200150"/>
                </a:lnTo>
                <a:lnTo>
                  <a:pt x="619125" y="1219200"/>
                </a:lnTo>
                <a:lnTo>
                  <a:pt x="619125" y="0"/>
                </a:lnTo>
                <a:lnTo>
                  <a:pt x="0" y="971550"/>
                </a:lnTo>
                <a:close/>
              </a:path>
            </a:pathLst>
          </a:custGeom>
          <a:solidFill>
            <a:srgbClr val="006D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57664AB-26BA-F899-818C-1E9A2481F1C0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6965" y="4142062"/>
            <a:ext cx="114853" cy="1620000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00E54A9B-FEB7-CE1F-A14B-63EAE8A590FF}"/>
              </a:ext>
            </a:extLst>
          </p:cNvPr>
          <p:cNvSpPr/>
          <p:nvPr/>
        </p:nvSpPr>
        <p:spPr>
          <a:xfrm>
            <a:off x="6871812" y="4762500"/>
            <a:ext cx="72000" cy="446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BA7B38D-F89D-B213-A65A-A90915A06D46}"/>
              </a:ext>
            </a:extLst>
          </p:cNvPr>
          <p:cNvCxnSpPr>
            <a:cxnSpLocks/>
          </p:cNvCxnSpPr>
          <p:nvPr/>
        </p:nvCxnSpPr>
        <p:spPr>
          <a:xfrm>
            <a:off x="8894521" y="4194390"/>
            <a:ext cx="0" cy="1754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5736DC3F-C9DC-8310-A8E8-CA59EC96CCDC}"/>
              </a:ext>
            </a:extLst>
          </p:cNvPr>
          <p:cNvSpPr txBox="1"/>
          <p:nvPr/>
        </p:nvSpPr>
        <p:spPr>
          <a:xfrm>
            <a:off x="1250318" y="6252668"/>
            <a:ext cx="5112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Simplified illustration.  </a:t>
            </a:r>
            <a:r>
              <a:rPr lang="en-US" altLang="ko-KR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1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Not to be used for anything other than LGE internal training!! </a:t>
            </a:r>
            <a:endParaRPr lang="ko-KR" altLang="en-US" sz="1100" b="1" u="sng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052FC9A6-9B50-D908-6959-D6735FCE5D9F}"/>
              </a:ext>
            </a:extLst>
          </p:cNvPr>
          <p:cNvGrpSpPr/>
          <p:nvPr/>
        </p:nvGrpSpPr>
        <p:grpSpPr>
          <a:xfrm>
            <a:off x="9497204" y="4114549"/>
            <a:ext cx="393819" cy="1664972"/>
            <a:chOff x="2436118" y="4229238"/>
            <a:chExt cx="528141" cy="1664972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2BEA5B60-ABCA-5D51-0C3F-C16FD7FAD61F}"/>
                </a:ext>
              </a:extLst>
            </p:cNvPr>
            <p:cNvSpPr/>
            <p:nvPr/>
          </p:nvSpPr>
          <p:spPr>
            <a:xfrm>
              <a:off x="2436118" y="4229238"/>
              <a:ext cx="528141" cy="1664972"/>
            </a:xfrm>
            <a:prstGeom prst="rect">
              <a:avLst/>
            </a:prstGeom>
            <a:pattFill prst="ltDn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C867058-3499-2112-B112-E88823116558}"/>
                </a:ext>
              </a:extLst>
            </p:cNvPr>
            <p:cNvSpPr txBox="1"/>
            <p:nvPr/>
          </p:nvSpPr>
          <p:spPr>
            <a:xfrm>
              <a:off x="2476818" y="4907835"/>
              <a:ext cx="4013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Wall</a:t>
              </a:r>
              <a:endPara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52" name="TextBox 11">
            <a:extLst>
              <a:ext uri="{FF2B5EF4-FFF2-40B4-BE49-F238E27FC236}">
                <a16:creationId xmlns:a16="http://schemas.microsoft.com/office/drawing/2014/main" id="{12436B26-93E7-3CA3-9DC1-EA8220917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9428" y="5949328"/>
            <a:ext cx="601217" cy="16894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ts val="1100"/>
              </a:lnSpc>
              <a:defRPr/>
            </a:pPr>
            <a:r>
              <a:rPr kumimoji="0" lang="en-US" altLang="ko-KR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Flush</a:t>
            </a:r>
            <a:r>
              <a:rPr kumimoji="0" lang="ko-KR" altLang="en-US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 </a:t>
            </a:r>
            <a:r>
              <a:rPr kumimoji="0" lang="en-US" altLang="ko-KR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fit with little gap (</a:t>
            </a:r>
            <a:r>
              <a:rPr kumimoji="0" lang="ko-KR" altLang="en-US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≥ </a:t>
            </a:r>
            <a:r>
              <a:rPr kumimoji="0" lang="en-US" altLang="ko-KR" sz="1200" b="1" kern="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itchFamily="34" charset="0"/>
              </a:rPr>
              <a:t>7.5mm)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Arial" pitchFamily="34" charset="0"/>
            </a:endParaRPr>
          </a:p>
        </p:txBody>
      </p:sp>
      <p:sp>
        <p:nvSpPr>
          <p:cNvPr id="153" name="실행 단추: 앞으로 또는 다음 33">
            <a:hlinkClick r:id="rId19" highlightClick="1"/>
            <a:extLst>
              <a:ext uri="{FF2B5EF4-FFF2-40B4-BE49-F238E27FC236}">
                <a16:creationId xmlns:a16="http://schemas.microsoft.com/office/drawing/2014/main" id="{4FF46E8E-D7B0-AA7E-E9F3-6012408DDAA6}"/>
              </a:ext>
            </a:extLst>
          </p:cNvPr>
          <p:cNvSpPr/>
          <p:nvPr/>
        </p:nvSpPr>
        <p:spPr>
          <a:xfrm>
            <a:off x="11161262" y="5897473"/>
            <a:ext cx="220795" cy="220795"/>
          </a:xfrm>
          <a:prstGeom prst="actionButtonForwardNex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86F54B1B-1B84-AF78-CD09-C5CF00B29C1A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9202" y="4209799"/>
            <a:ext cx="225044" cy="151200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02737999-F4DA-A80B-5A70-E2AD2E7EE6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76951" y="4487680"/>
            <a:ext cx="1140406" cy="1080385"/>
          </a:xfrm>
          <a:prstGeom prst="rect">
            <a:avLst/>
          </a:prstGeom>
        </p:spPr>
      </p:pic>
      <p:sp>
        <p:nvSpPr>
          <p:cNvPr id="162" name="타원 161">
            <a:extLst>
              <a:ext uri="{FF2B5EF4-FFF2-40B4-BE49-F238E27FC236}">
                <a16:creationId xmlns:a16="http://schemas.microsoft.com/office/drawing/2014/main" id="{9862B909-F6BD-B415-3872-7F38D5B16B7D}"/>
              </a:ext>
            </a:extLst>
          </p:cNvPr>
          <p:cNvSpPr/>
          <p:nvPr/>
        </p:nvSpPr>
        <p:spPr>
          <a:xfrm>
            <a:off x="9343743" y="5424125"/>
            <a:ext cx="259506" cy="259506"/>
          </a:xfrm>
          <a:prstGeom prst="ellipse">
            <a:avLst/>
          </a:prstGeom>
          <a:noFill/>
          <a:ln w="25400">
            <a:solidFill>
              <a:srgbClr val="006D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12C619F6-DF1C-0128-57CB-3A1A38974276}"/>
              </a:ext>
            </a:extLst>
          </p:cNvPr>
          <p:cNvSpPr/>
          <p:nvPr/>
        </p:nvSpPr>
        <p:spPr>
          <a:xfrm>
            <a:off x="10060887" y="4471052"/>
            <a:ext cx="1156470" cy="1097013"/>
          </a:xfrm>
          <a:prstGeom prst="roundRect">
            <a:avLst>
              <a:gd name="adj" fmla="val 3375"/>
            </a:avLst>
          </a:prstGeom>
          <a:noFill/>
          <a:ln w="25400">
            <a:solidFill>
              <a:srgbClr val="006D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64" name="자유형: 도형 163">
            <a:extLst>
              <a:ext uri="{FF2B5EF4-FFF2-40B4-BE49-F238E27FC236}">
                <a16:creationId xmlns:a16="http://schemas.microsoft.com/office/drawing/2014/main" id="{D87C45BC-09CB-B251-E406-891ADB80485A}"/>
              </a:ext>
            </a:extLst>
          </p:cNvPr>
          <p:cNvSpPr/>
          <p:nvPr/>
        </p:nvSpPr>
        <p:spPr>
          <a:xfrm>
            <a:off x="9544050" y="4486275"/>
            <a:ext cx="523875" cy="1190625"/>
          </a:xfrm>
          <a:custGeom>
            <a:avLst/>
            <a:gdLst>
              <a:gd name="connsiteX0" fmla="*/ 0 w 523875"/>
              <a:gd name="connsiteY0" fmla="*/ 933450 h 1190625"/>
              <a:gd name="connsiteX1" fmla="*/ 57150 w 523875"/>
              <a:gd name="connsiteY1" fmla="*/ 1000125 h 1190625"/>
              <a:gd name="connsiteX2" fmla="*/ 57150 w 523875"/>
              <a:gd name="connsiteY2" fmla="*/ 1123950 h 1190625"/>
              <a:gd name="connsiteX3" fmla="*/ 9525 w 523875"/>
              <a:gd name="connsiteY3" fmla="*/ 1190625 h 1190625"/>
              <a:gd name="connsiteX4" fmla="*/ 514350 w 523875"/>
              <a:gd name="connsiteY4" fmla="*/ 1085850 h 1190625"/>
              <a:gd name="connsiteX5" fmla="*/ 523875 w 523875"/>
              <a:gd name="connsiteY5" fmla="*/ 0 h 1190625"/>
              <a:gd name="connsiteX6" fmla="*/ 0 w 523875"/>
              <a:gd name="connsiteY6" fmla="*/ 933450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75" h="1190625">
                <a:moveTo>
                  <a:pt x="0" y="933450"/>
                </a:moveTo>
                <a:lnTo>
                  <a:pt x="57150" y="1000125"/>
                </a:lnTo>
                <a:lnTo>
                  <a:pt x="57150" y="1123950"/>
                </a:lnTo>
                <a:lnTo>
                  <a:pt x="9525" y="1190625"/>
                </a:lnTo>
                <a:lnTo>
                  <a:pt x="514350" y="1085850"/>
                </a:lnTo>
                <a:lnTo>
                  <a:pt x="523875" y="0"/>
                </a:lnTo>
                <a:lnTo>
                  <a:pt x="0" y="933450"/>
                </a:lnTo>
                <a:close/>
              </a:path>
            </a:pathLst>
          </a:custGeom>
          <a:solidFill>
            <a:srgbClr val="006D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" name="실행 단추: 홈 12">
            <a:hlinkClick r:id="rId22" action="ppaction://hlinksldjump" highlightClick="1"/>
            <a:extLst>
              <a:ext uri="{FF2B5EF4-FFF2-40B4-BE49-F238E27FC236}">
                <a16:creationId xmlns:a16="http://schemas.microsoft.com/office/drawing/2014/main" id="{6AFF2D42-A018-03C5-78C2-4E469342BE4F}"/>
              </a:ext>
            </a:extLst>
          </p:cNvPr>
          <p:cNvSpPr/>
          <p:nvPr/>
        </p:nvSpPr>
        <p:spPr>
          <a:xfrm>
            <a:off x="11751614" y="642711"/>
            <a:ext cx="312079" cy="307777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6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D828-C847-3607-6EFC-CF0F6A2D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6AD684-5837-C4D4-28C0-F29B86488E53}"/>
              </a:ext>
            </a:extLst>
          </p:cNvPr>
          <p:cNvSpPr/>
          <p:nvPr/>
        </p:nvSpPr>
        <p:spPr>
          <a:xfrm>
            <a:off x="7865700" y="1702880"/>
            <a:ext cx="1008000" cy="75982"/>
          </a:xfrm>
          <a:prstGeom prst="rect">
            <a:avLst/>
          </a:prstGeom>
          <a:pattFill prst="pct30">
            <a:fgClr>
              <a:srgbClr val="92D05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68DA3A-9899-031E-6864-49B249309EC5}"/>
              </a:ext>
            </a:extLst>
          </p:cNvPr>
          <p:cNvSpPr/>
          <p:nvPr/>
        </p:nvSpPr>
        <p:spPr>
          <a:xfrm>
            <a:off x="640141" y="2381659"/>
            <a:ext cx="2218383" cy="3562537"/>
          </a:xfrm>
          <a:prstGeom prst="roundRect">
            <a:avLst>
              <a:gd name="adj" fmla="val 18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97C7F1-E5E6-AE12-A7DE-3E6CB64B775B}"/>
              </a:ext>
            </a:extLst>
          </p:cNvPr>
          <p:cNvSpPr/>
          <p:nvPr/>
        </p:nvSpPr>
        <p:spPr>
          <a:xfrm>
            <a:off x="2143541" y="5535647"/>
            <a:ext cx="576000" cy="75982"/>
          </a:xfrm>
          <a:prstGeom prst="rect">
            <a:avLst/>
          </a:prstGeom>
          <a:pattFill prst="pct30">
            <a:fgClr>
              <a:srgbClr val="92D05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43" name="사각형: 둥근 모서리 542">
            <a:extLst>
              <a:ext uri="{FF2B5EF4-FFF2-40B4-BE49-F238E27FC236}">
                <a16:creationId xmlns:a16="http://schemas.microsoft.com/office/drawing/2014/main" id="{12E962F5-1D99-47D7-383F-D4D0747898A7}"/>
              </a:ext>
            </a:extLst>
          </p:cNvPr>
          <p:cNvSpPr/>
          <p:nvPr/>
        </p:nvSpPr>
        <p:spPr>
          <a:xfrm>
            <a:off x="640141" y="6010397"/>
            <a:ext cx="2218383" cy="468000"/>
          </a:xfrm>
          <a:prstGeom prst="roundRect">
            <a:avLst/>
          </a:prstGeom>
          <a:solidFill>
            <a:srgbClr val="2E75B6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44" name="사각형: 둥근 모서리 543">
            <a:extLst>
              <a:ext uri="{FF2B5EF4-FFF2-40B4-BE49-F238E27FC236}">
                <a16:creationId xmlns:a16="http://schemas.microsoft.com/office/drawing/2014/main" id="{99FA10A1-E653-2739-1A3B-A0B0E48B93E1}"/>
              </a:ext>
            </a:extLst>
          </p:cNvPr>
          <p:cNvSpPr/>
          <p:nvPr/>
        </p:nvSpPr>
        <p:spPr>
          <a:xfrm>
            <a:off x="2943508" y="6010397"/>
            <a:ext cx="4691754" cy="468000"/>
          </a:xfrm>
          <a:prstGeom prst="roundRect">
            <a:avLst/>
          </a:prstGeom>
          <a:solidFill>
            <a:srgbClr val="2E75B6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45" name="사각형: 둥근 모서리 544">
            <a:extLst>
              <a:ext uri="{FF2B5EF4-FFF2-40B4-BE49-F238E27FC236}">
                <a16:creationId xmlns:a16="http://schemas.microsoft.com/office/drawing/2014/main" id="{93B19701-5A18-CA97-082D-58A247378DDC}"/>
              </a:ext>
            </a:extLst>
          </p:cNvPr>
          <p:cNvSpPr/>
          <p:nvPr/>
        </p:nvSpPr>
        <p:spPr>
          <a:xfrm>
            <a:off x="7738250" y="6010397"/>
            <a:ext cx="4110957" cy="468000"/>
          </a:xfrm>
          <a:prstGeom prst="roundRect">
            <a:avLst/>
          </a:prstGeom>
          <a:solidFill>
            <a:srgbClr val="2E75B6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40" name="사각형: 둥근 모서리 539">
            <a:extLst>
              <a:ext uri="{FF2B5EF4-FFF2-40B4-BE49-F238E27FC236}">
                <a16:creationId xmlns:a16="http://schemas.microsoft.com/office/drawing/2014/main" id="{EA93F060-632B-6440-F035-329EE3AA689E}"/>
              </a:ext>
            </a:extLst>
          </p:cNvPr>
          <p:cNvSpPr/>
          <p:nvPr/>
        </p:nvSpPr>
        <p:spPr>
          <a:xfrm>
            <a:off x="640141" y="1841215"/>
            <a:ext cx="2218383" cy="468000"/>
          </a:xfrm>
          <a:prstGeom prst="roundRect">
            <a:avLst/>
          </a:prstGeom>
          <a:solidFill>
            <a:srgbClr val="C0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41" name="사각형: 둥근 모서리 540">
            <a:extLst>
              <a:ext uri="{FF2B5EF4-FFF2-40B4-BE49-F238E27FC236}">
                <a16:creationId xmlns:a16="http://schemas.microsoft.com/office/drawing/2014/main" id="{D29CE8AF-862C-99F2-CE4F-0398C74B0A76}"/>
              </a:ext>
            </a:extLst>
          </p:cNvPr>
          <p:cNvSpPr/>
          <p:nvPr/>
        </p:nvSpPr>
        <p:spPr>
          <a:xfrm>
            <a:off x="2943508" y="1841215"/>
            <a:ext cx="4691754" cy="468000"/>
          </a:xfrm>
          <a:prstGeom prst="roundRect">
            <a:avLst/>
          </a:prstGeom>
          <a:solidFill>
            <a:srgbClr val="C0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42" name="사각형: 둥근 모서리 541">
            <a:extLst>
              <a:ext uri="{FF2B5EF4-FFF2-40B4-BE49-F238E27FC236}">
                <a16:creationId xmlns:a16="http://schemas.microsoft.com/office/drawing/2014/main" id="{03AA2362-C062-6194-1A64-4CA1272A4750}"/>
              </a:ext>
            </a:extLst>
          </p:cNvPr>
          <p:cNvSpPr/>
          <p:nvPr/>
        </p:nvSpPr>
        <p:spPr>
          <a:xfrm>
            <a:off x="7738250" y="1841215"/>
            <a:ext cx="4110957" cy="468000"/>
          </a:xfrm>
          <a:prstGeom prst="roundRect">
            <a:avLst/>
          </a:prstGeom>
          <a:solidFill>
            <a:srgbClr val="C0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009149-54D1-2987-7DDC-C94387BF8C38}"/>
              </a:ext>
            </a:extLst>
          </p:cNvPr>
          <p:cNvSpPr/>
          <p:nvPr/>
        </p:nvSpPr>
        <p:spPr>
          <a:xfrm>
            <a:off x="3864909" y="-17092"/>
            <a:ext cx="4462183" cy="4680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3. Wireless Solution (Made Easy)</a:t>
            </a:r>
            <a:endParaRPr lang="en-US" altLang="ko-KR" sz="3200" dirty="0">
              <a:solidFill>
                <a:schemeClr val="bg1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986CD-3B0F-5F51-C716-A947327EC70B}"/>
              </a:ext>
            </a:extLst>
          </p:cNvPr>
          <p:cNvSpPr txBox="1"/>
          <p:nvPr/>
        </p:nvSpPr>
        <p:spPr>
          <a:xfrm>
            <a:off x="241481" y="119596"/>
            <a:ext cx="1416605" cy="3103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altLang="ko-KR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True Wireless</a:t>
            </a:r>
            <a:endParaRPr lang="ko-KR" altLang="en-US" b="1" dirty="0">
              <a:solidFill>
                <a:prstClr val="white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220277F4-8F22-A073-FAA5-6C11FBE6DC40}"/>
              </a:ext>
            </a:extLst>
          </p:cNvPr>
          <p:cNvSpPr/>
          <p:nvPr/>
        </p:nvSpPr>
        <p:spPr>
          <a:xfrm>
            <a:off x="342792" y="1849855"/>
            <a:ext cx="252000" cy="2268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LG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B08658E2-3F1C-AB57-4561-2723DD844F23}"/>
              </a:ext>
            </a:extLst>
          </p:cNvPr>
          <p:cNvSpPr/>
          <p:nvPr/>
        </p:nvSpPr>
        <p:spPr>
          <a:xfrm>
            <a:off x="342792" y="4167631"/>
            <a:ext cx="252000" cy="231076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SS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2F105D-1B91-E3E4-77E4-8A5E025CE4AD}"/>
              </a:ext>
            </a:extLst>
          </p:cNvPr>
          <p:cNvSpPr txBox="1"/>
          <p:nvPr/>
        </p:nvSpPr>
        <p:spPr>
          <a:xfrm>
            <a:off x="559818" y="772488"/>
            <a:ext cx="70754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곰돌이 인형을 예쁘게 포장하여 장난감 가게에 배송하는 공장이 있다고 생각해봅시다</a:t>
            </a:r>
            <a:r>
              <a:rPr lang="en-US" altLang="ko-KR" sz="16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</a:t>
            </a:r>
            <a:endParaRPr lang="ko-KR" altLang="en-US" sz="14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908118C-0275-E338-F1C6-AFF337C6EE11}"/>
              </a:ext>
            </a:extLst>
          </p:cNvPr>
          <p:cNvSpPr/>
          <p:nvPr/>
        </p:nvSpPr>
        <p:spPr>
          <a:xfrm>
            <a:off x="1844917" y="3813030"/>
            <a:ext cx="263252" cy="836218"/>
          </a:xfrm>
          <a:prstGeom prst="rightArrow">
            <a:avLst>
              <a:gd name="adj1" fmla="val 61929"/>
              <a:gd name="adj2" fmla="val 55929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bg1">
                  <a:lumMod val="85000"/>
                </a:schemeClr>
              </a:gs>
              <a:gs pos="89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C9AFB81-C179-E8B6-0224-12F2A77E936B}"/>
              </a:ext>
            </a:extLst>
          </p:cNvPr>
          <p:cNvGrpSpPr/>
          <p:nvPr/>
        </p:nvGrpSpPr>
        <p:grpSpPr>
          <a:xfrm>
            <a:off x="649341" y="1059313"/>
            <a:ext cx="2196455" cy="307777"/>
            <a:chOff x="964277" y="1345055"/>
            <a:chExt cx="3649288" cy="30777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F5F0D3-854B-A888-4A0A-7BED474E0B03}"/>
                </a:ext>
              </a:extLst>
            </p:cNvPr>
            <p:cNvSpPr txBox="1"/>
            <p:nvPr/>
          </p:nvSpPr>
          <p:spPr>
            <a:xfrm>
              <a:off x="1938858" y="1345055"/>
              <a:ext cx="170012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Factory</a:t>
              </a:r>
              <a:endParaRPr lang="it-IT" altLang="ko-KR" sz="1200" b="1" dirty="0">
                <a:solidFill>
                  <a:srgbClr val="00B0F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1E95C2A-DAD0-E31D-73B7-07177069BCD0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7" y="1639517"/>
              <a:ext cx="36492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86DA09C-220E-375F-18F0-CEA643686607}"/>
              </a:ext>
            </a:extLst>
          </p:cNvPr>
          <p:cNvGrpSpPr/>
          <p:nvPr/>
        </p:nvGrpSpPr>
        <p:grpSpPr>
          <a:xfrm>
            <a:off x="2943508" y="1059313"/>
            <a:ext cx="4676678" cy="307777"/>
            <a:chOff x="964277" y="1345055"/>
            <a:chExt cx="3649288" cy="307777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C799B37-B838-955E-5320-00205360F8D0}"/>
                </a:ext>
              </a:extLst>
            </p:cNvPr>
            <p:cNvSpPr txBox="1"/>
            <p:nvPr/>
          </p:nvSpPr>
          <p:spPr>
            <a:xfrm>
              <a:off x="1337793" y="1345055"/>
              <a:ext cx="290225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Packaging &amp; Delivery</a:t>
              </a:r>
              <a:endParaRPr lang="it-IT" altLang="ko-KR" sz="1200" b="1" dirty="0">
                <a:solidFill>
                  <a:srgbClr val="00B0F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865DCC7-8DBF-389D-575A-16703C65CEB3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7" y="1639517"/>
              <a:ext cx="36492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32EB01D-0DFC-5250-ABC0-1B9DEDA90C20}"/>
              </a:ext>
            </a:extLst>
          </p:cNvPr>
          <p:cNvSpPr txBox="1"/>
          <p:nvPr/>
        </p:nvSpPr>
        <p:spPr>
          <a:xfrm>
            <a:off x="868589" y="1890549"/>
            <a:ext cx="17264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u="sng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Zero Connect Box</a:t>
            </a:r>
            <a:r>
              <a: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 </a:t>
            </a:r>
            <a:br>
              <a:rPr lang="en-US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source file</a:t>
            </a:r>
            <a:r>
              <a: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</a:t>
            </a:r>
            <a:r>
              <a:rPr lang="en-US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b="1" u="sng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200" b="1" u="sng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입력 받음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B8AE2FC-41B4-4B76-6560-20AEDD8FC99A}"/>
              </a:ext>
            </a:extLst>
          </p:cNvPr>
          <p:cNvSpPr txBox="1"/>
          <p:nvPr/>
        </p:nvSpPr>
        <p:spPr>
          <a:xfrm>
            <a:off x="797672" y="6059731"/>
            <a:ext cx="18682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u="sng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Wireless One Connect Box</a:t>
            </a: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b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source file</a:t>
            </a: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</a:t>
            </a:r>
            <a:r>
              <a:rPr lang="en-US" altLang="ko-KR" sz="1200" b="1" u="sng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200" b="1" u="sng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입력 받음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F223349B-012E-6B69-FA08-A4D67E50B94E}"/>
              </a:ext>
            </a:extLst>
          </p:cNvPr>
          <p:cNvSpPr/>
          <p:nvPr/>
        </p:nvSpPr>
        <p:spPr>
          <a:xfrm>
            <a:off x="2943508" y="2381659"/>
            <a:ext cx="4691754" cy="3562537"/>
          </a:xfrm>
          <a:prstGeom prst="roundRect">
            <a:avLst>
              <a:gd name="adj" fmla="val 15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927EAA2-3CB9-2B97-881C-89747EA70776}"/>
              </a:ext>
            </a:extLst>
          </p:cNvPr>
          <p:cNvSpPr txBox="1"/>
          <p:nvPr/>
        </p:nvSpPr>
        <p:spPr>
          <a:xfrm>
            <a:off x="3113073" y="1890549"/>
            <a:ext cx="43573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True Wireless</a:t>
            </a:r>
            <a:r>
              <a: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는 전용 고속 주파수와</a:t>
            </a:r>
            <a:r>
              <a:rPr lang="en-US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(60Ghz)</a:t>
            </a:r>
            <a:r>
              <a: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넓은 대역폭을</a:t>
            </a:r>
            <a:r>
              <a:rPr lang="en-US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(4.32Ghz) </a:t>
            </a:r>
            <a:r>
              <a: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통해 </a:t>
            </a:r>
            <a:r>
              <a:rPr lang="en-US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 </a:t>
            </a:r>
            <a:r>
              <a:rPr lang="ko-KR" altLang="en-US" sz="1200" b="1" u="sng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저압축 대용량 고속 무선 전송함</a:t>
            </a:r>
            <a:r>
              <a:rPr lang="en-US" altLang="ko-KR" sz="1200" b="1" u="sng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200" b="1" u="sng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omni-speed </a:t>
            </a:r>
            <a:endParaRPr lang="ko-KR" altLang="en-US" sz="1200" b="1" u="sng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E10BC7C-B632-6727-F5A7-C01ADEC05434}"/>
              </a:ext>
            </a:extLst>
          </p:cNvPr>
          <p:cNvSpPr txBox="1"/>
          <p:nvPr/>
        </p:nvSpPr>
        <p:spPr>
          <a:xfrm>
            <a:off x="3201860" y="6059731"/>
            <a:ext cx="41797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무지향 성격을 가진 </a:t>
            </a:r>
            <a: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Wi-Fi</a:t>
            </a: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7</a:t>
            </a: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기반 공용 저속 주파수와</a:t>
            </a:r>
            <a: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(6Ghz)</a:t>
            </a: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b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좁은 대역폭을</a:t>
            </a:r>
            <a: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(0.32Ghz) </a:t>
            </a: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통해 </a:t>
            </a:r>
            <a: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 </a:t>
            </a:r>
            <a:r>
              <a:rPr lang="ko-KR" altLang="en-US" sz="1200" b="1" u="sng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고압축 저용량 저속 무선 전송함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5656589-738F-0A44-C2ED-D6E049D9637F}"/>
              </a:ext>
            </a:extLst>
          </p:cNvPr>
          <p:cNvGrpSpPr/>
          <p:nvPr/>
        </p:nvGrpSpPr>
        <p:grpSpPr>
          <a:xfrm>
            <a:off x="7747733" y="1059313"/>
            <a:ext cx="4164401" cy="307777"/>
            <a:chOff x="964277" y="1345055"/>
            <a:chExt cx="3649288" cy="307777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CC13F94-7162-9855-334D-8EF941E1A45E}"/>
                </a:ext>
              </a:extLst>
            </p:cNvPr>
            <p:cNvSpPr txBox="1"/>
            <p:nvPr/>
          </p:nvSpPr>
          <p:spPr>
            <a:xfrm>
              <a:off x="1337793" y="1345055"/>
              <a:ext cx="290225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  <a:cs typeface="Arial" panose="020B0604020202020204" pitchFamily="34" charset="0"/>
                </a:rPr>
                <a:t>Unpacking &amp; Display</a:t>
              </a:r>
              <a:endParaRPr lang="it-IT" altLang="ko-KR" sz="1200" b="1" dirty="0">
                <a:solidFill>
                  <a:srgbClr val="00B0F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40D9D140-C5B4-2899-E564-48CDE0D7CE28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7" y="1639517"/>
              <a:ext cx="36492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E32B64C-10C5-32D4-87AF-4BFD14D9D4C3}"/>
              </a:ext>
            </a:extLst>
          </p:cNvPr>
          <p:cNvSpPr txBox="1"/>
          <p:nvPr/>
        </p:nvSpPr>
        <p:spPr>
          <a:xfrm>
            <a:off x="584405" y="1394243"/>
            <a:ext cx="235910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곰돌이 인형이 포장되어 출하 준비 됨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280F38A-53F2-2514-D298-89D419185B28}"/>
              </a:ext>
            </a:extLst>
          </p:cNvPr>
          <p:cNvSpPr txBox="1"/>
          <p:nvPr/>
        </p:nvSpPr>
        <p:spPr>
          <a:xfrm>
            <a:off x="3340319" y="1400278"/>
            <a:ext cx="3883056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포장된 인형이 박스에 포장되어 장난감 가게로 출발하는데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b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사용하는 도로 환경에 따라 이용 차량과 포장 방법이 달라짐 </a:t>
            </a: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930AD102-4171-F6EE-495F-BCA8EC043F02}"/>
              </a:ext>
            </a:extLst>
          </p:cNvPr>
          <p:cNvGrpSpPr/>
          <p:nvPr/>
        </p:nvGrpSpPr>
        <p:grpSpPr>
          <a:xfrm>
            <a:off x="6304462" y="3149089"/>
            <a:ext cx="779076" cy="763312"/>
            <a:chOff x="5356348" y="2994409"/>
            <a:chExt cx="1010444" cy="990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6C96E62-5F96-E946-7180-3459A3C86FAA}"/>
                </a:ext>
              </a:extLst>
            </p:cNvPr>
            <p:cNvSpPr/>
            <p:nvPr/>
          </p:nvSpPr>
          <p:spPr>
            <a:xfrm>
              <a:off x="5356348" y="2994409"/>
              <a:ext cx="1010444" cy="990000"/>
            </a:xfrm>
            <a:prstGeom prst="rect">
              <a:avLst/>
            </a:prstGeom>
            <a:solidFill>
              <a:srgbClr val="C00000">
                <a:alpha val="35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54189EA-E9B7-E9C7-3564-1B4116FD43EB}"/>
                </a:ext>
              </a:extLst>
            </p:cNvPr>
            <p:cNvGrpSpPr/>
            <p:nvPr/>
          </p:nvGrpSpPr>
          <p:grpSpPr>
            <a:xfrm>
              <a:off x="5388699" y="3029318"/>
              <a:ext cx="293050" cy="294625"/>
              <a:chOff x="5398225" y="3034081"/>
              <a:chExt cx="331948" cy="333732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F5650971-99BE-0445-F18E-BA05905FBDA2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DC887A9-B6D6-A85C-BCB6-83300CAC8AAA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95E59EE-1CA8-584B-3343-07C60FF853D1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4C95C62-B655-4813-61A1-C293AB2C7322}"/>
                </a:ext>
              </a:extLst>
            </p:cNvPr>
            <p:cNvGrpSpPr/>
            <p:nvPr/>
          </p:nvGrpSpPr>
          <p:grpSpPr>
            <a:xfrm>
              <a:off x="5721452" y="3029318"/>
              <a:ext cx="293050" cy="294625"/>
              <a:chOff x="5398225" y="3034081"/>
              <a:chExt cx="331948" cy="333732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699854EF-4544-52E6-5106-067DB45F0110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E9EF658-A6BA-4477-D661-8BFDAB08D604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26AECC6-A260-1E6F-DD63-BCA52C13000F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7FDD868-71ED-EEB0-A6F1-BCCB6D8075CB}"/>
                </a:ext>
              </a:extLst>
            </p:cNvPr>
            <p:cNvGrpSpPr/>
            <p:nvPr/>
          </p:nvGrpSpPr>
          <p:grpSpPr>
            <a:xfrm>
              <a:off x="6054206" y="3029318"/>
              <a:ext cx="293050" cy="294625"/>
              <a:chOff x="5398225" y="3034081"/>
              <a:chExt cx="331948" cy="333732"/>
            </a:xfrm>
          </p:grpSpPr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04618BB6-C7C7-416A-5A81-CABF8143A14E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189C361-02DB-B918-A581-FA184E3DBAE7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168173C-17D7-EF73-843E-EBC241125C19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B7BC400-1BFA-637D-9179-929787E9C18A}"/>
                </a:ext>
              </a:extLst>
            </p:cNvPr>
            <p:cNvGrpSpPr/>
            <p:nvPr/>
          </p:nvGrpSpPr>
          <p:grpSpPr>
            <a:xfrm>
              <a:off x="5388699" y="3345374"/>
              <a:ext cx="293050" cy="294625"/>
              <a:chOff x="5398225" y="3034081"/>
              <a:chExt cx="331948" cy="333732"/>
            </a:xfrm>
          </p:grpSpPr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2ABBEDEC-A6DE-50FA-1A0A-BAED60065925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27D3D4F4-97AE-3DBB-8120-8A8E237A8297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F279C33-E599-1170-4B61-2279C7E69230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E34BD8E-0BED-616E-E66E-E9E9C5713A3C}"/>
                </a:ext>
              </a:extLst>
            </p:cNvPr>
            <p:cNvGrpSpPr/>
            <p:nvPr/>
          </p:nvGrpSpPr>
          <p:grpSpPr>
            <a:xfrm>
              <a:off x="5721452" y="3345374"/>
              <a:ext cx="293050" cy="294625"/>
              <a:chOff x="5398225" y="3034081"/>
              <a:chExt cx="331948" cy="333732"/>
            </a:xfrm>
          </p:grpSpPr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3F1BF9F6-1891-31C8-CC14-EF5DEA82A80C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2D891D99-1FB0-4706-367C-1C6E798A70BE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BBAA17AE-EC97-5EF0-FA36-5933796BA7C7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1389C94F-BC73-FAAD-B7D8-C276661C48B7}"/>
                </a:ext>
              </a:extLst>
            </p:cNvPr>
            <p:cNvGrpSpPr/>
            <p:nvPr/>
          </p:nvGrpSpPr>
          <p:grpSpPr>
            <a:xfrm>
              <a:off x="6054206" y="3345374"/>
              <a:ext cx="293050" cy="294625"/>
              <a:chOff x="5398225" y="3034081"/>
              <a:chExt cx="331948" cy="333732"/>
            </a:xfrm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52616486-8E64-3096-8AD1-FD7ACF9D3756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3CA6250F-659A-4B38-601F-12D52C102560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C574EAF8-53A4-F3E5-B45B-466F5288ECE1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E2402BE-54B7-75BD-F731-D3572592F546}"/>
                </a:ext>
              </a:extLst>
            </p:cNvPr>
            <p:cNvGrpSpPr/>
            <p:nvPr/>
          </p:nvGrpSpPr>
          <p:grpSpPr>
            <a:xfrm>
              <a:off x="5388699" y="3661430"/>
              <a:ext cx="293050" cy="294625"/>
              <a:chOff x="5398225" y="3034081"/>
              <a:chExt cx="331948" cy="333732"/>
            </a:xfrm>
          </p:grpSpPr>
          <p:sp>
            <p:nvSpPr>
              <p:cNvPr id="120" name="사각형: 둥근 모서리 119">
                <a:extLst>
                  <a:ext uri="{FF2B5EF4-FFF2-40B4-BE49-F238E27FC236}">
                    <a16:creationId xmlns:a16="http://schemas.microsoft.com/office/drawing/2014/main" id="{1BF0CF6D-4FBD-F0F7-73AB-5247A38C610E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5850D19-584E-FDFD-70A3-D903E37CE74A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CAE29F6C-4F9A-16A0-5BCA-E0C79BD0DB01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D25ACEE5-540F-F52D-93C8-8FB92F8C8F26}"/>
                </a:ext>
              </a:extLst>
            </p:cNvPr>
            <p:cNvGrpSpPr/>
            <p:nvPr/>
          </p:nvGrpSpPr>
          <p:grpSpPr>
            <a:xfrm>
              <a:off x="5721452" y="3661430"/>
              <a:ext cx="293050" cy="294625"/>
              <a:chOff x="5398225" y="3034081"/>
              <a:chExt cx="331948" cy="333732"/>
            </a:xfrm>
          </p:grpSpPr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0B0D73E0-D2FA-D5DA-4FCA-D56914EDD6A2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B5569F2A-198C-91B4-DE9D-985F961A7E5D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6412308A-CC9C-DAC0-DDC7-8985756C3F43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0A06BF71-6EE8-6F93-4A6E-EEED806CA7A7}"/>
                </a:ext>
              </a:extLst>
            </p:cNvPr>
            <p:cNvGrpSpPr/>
            <p:nvPr/>
          </p:nvGrpSpPr>
          <p:grpSpPr>
            <a:xfrm>
              <a:off x="6054206" y="3661430"/>
              <a:ext cx="293050" cy="294625"/>
              <a:chOff x="5398225" y="3034081"/>
              <a:chExt cx="331948" cy="333732"/>
            </a:xfrm>
          </p:grpSpPr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6079C579-F36D-EC2C-166A-CF6A64F96578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E88A8897-B929-98F4-8AFB-D44008A06228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E5BF9967-B328-E57A-9BAE-7D83300F693B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FA1A1580-11C9-038E-321D-FB7AFB15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0124" y="3102475"/>
              <a:ext cx="180000" cy="159069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5C0BD32A-CCD6-973D-89E3-14B9B38B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2897" y="3102475"/>
              <a:ext cx="180000" cy="159069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8B357447-B465-59E0-2FD6-830B1CFE3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5765" y="3102475"/>
              <a:ext cx="180000" cy="159069"/>
            </a:xfrm>
            <a:prstGeom prst="rect">
              <a:avLst/>
            </a:prstGeom>
          </p:spPr>
        </p:pic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A4885551-07EE-BF2A-F5B8-02B2E8049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0124" y="3414851"/>
              <a:ext cx="180000" cy="159069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30FC49C6-1323-181E-9ED2-24B6799A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2897" y="3414851"/>
              <a:ext cx="180000" cy="159069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A6A5C8F-1E3D-D0BB-9291-1EAC948F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5765" y="3414851"/>
              <a:ext cx="180000" cy="159069"/>
            </a:xfrm>
            <a:prstGeom prst="rect">
              <a:avLst/>
            </a:prstGeom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1E5790CF-7A31-67C1-FA86-5D555CB5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0124" y="3728388"/>
              <a:ext cx="180000" cy="159069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8C0E695A-681E-EEE4-03B4-10C1459C3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2897" y="3728388"/>
              <a:ext cx="180000" cy="159069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B710E6B9-9727-A966-973D-BFBBCB3A0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5765" y="3728388"/>
              <a:ext cx="180000" cy="159069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67BBB31-2BD2-A8EF-8DA3-EEE1B9ACD69F}"/>
              </a:ext>
            </a:extLst>
          </p:cNvPr>
          <p:cNvGrpSpPr/>
          <p:nvPr/>
        </p:nvGrpSpPr>
        <p:grpSpPr>
          <a:xfrm>
            <a:off x="6437789" y="4309773"/>
            <a:ext cx="473926" cy="354547"/>
            <a:chOff x="6559183" y="4358757"/>
            <a:chExt cx="473926" cy="35454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38D5C54-A089-CC61-707D-56D60921A9E6}"/>
                </a:ext>
              </a:extLst>
            </p:cNvPr>
            <p:cNvSpPr/>
            <p:nvPr/>
          </p:nvSpPr>
          <p:spPr>
            <a:xfrm>
              <a:off x="6559183" y="4358757"/>
              <a:ext cx="473926" cy="354547"/>
            </a:xfrm>
            <a:prstGeom prst="rect">
              <a:avLst/>
            </a:prstGeom>
            <a:solidFill>
              <a:srgbClr val="2E75B6">
                <a:alpha val="36000"/>
              </a:srgbClr>
            </a:solidFill>
            <a:ln w="12700">
              <a:solidFill>
                <a:srgbClr val="2E75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E66ECE8-2076-ED98-EBA7-04E7A12E69A9}"/>
                </a:ext>
              </a:extLst>
            </p:cNvPr>
            <p:cNvGrpSpPr/>
            <p:nvPr/>
          </p:nvGrpSpPr>
          <p:grpSpPr>
            <a:xfrm>
              <a:off x="6577898" y="4383881"/>
              <a:ext cx="227349" cy="228571"/>
              <a:chOff x="5398225" y="3034081"/>
              <a:chExt cx="331948" cy="333732"/>
            </a:xfrm>
          </p:grpSpPr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1F1A7785-DC01-06C8-5715-862916764CB3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3969B5F-12B1-7AD6-99BC-36B846930767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444A72C-0A66-79BD-33C9-8B5E9D1565D6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6C7C3ACF-5761-2180-0ED0-30711B4A8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7794" y="4435827"/>
              <a:ext cx="139645" cy="123406"/>
            </a:xfrm>
            <a:prstGeom prst="rect">
              <a:avLst/>
            </a:prstGeom>
          </p:spPr>
        </p:pic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2C545FD8-A1D7-B9FD-0294-9D431400BE4D}"/>
                </a:ext>
              </a:extLst>
            </p:cNvPr>
            <p:cNvGrpSpPr/>
            <p:nvPr/>
          </p:nvGrpSpPr>
          <p:grpSpPr>
            <a:xfrm>
              <a:off x="6784884" y="4472735"/>
              <a:ext cx="227349" cy="228571"/>
              <a:chOff x="5398225" y="3034081"/>
              <a:chExt cx="331948" cy="333732"/>
            </a:xfrm>
          </p:grpSpPr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E77F6398-EDA3-F4AA-A73E-706623A68D74}"/>
                  </a:ext>
                </a:extLst>
              </p:cNvPr>
              <p:cNvSpPr/>
              <p:nvPr/>
            </p:nvSpPr>
            <p:spPr>
              <a:xfrm>
                <a:off x="5398225" y="3034081"/>
                <a:ext cx="324000" cy="324000"/>
              </a:xfrm>
              <a:prstGeom prst="roundRect">
                <a:avLst>
                  <a:gd name="adj" fmla="val 10052"/>
                </a:avLst>
              </a:prstGeom>
              <a:solidFill>
                <a:schemeClr val="bg1"/>
              </a:solidFill>
              <a:ln w="12700">
                <a:solidFill>
                  <a:srgbClr val="006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5CDFC1A9-E4B2-51CD-5DE2-1981B98398BE}"/>
                  </a:ext>
                </a:extLst>
              </p:cNvPr>
              <p:cNvSpPr/>
              <p:nvPr/>
            </p:nvSpPr>
            <p:spPr>
              <a:xfrm>
                <a:off x="5528063" y="3043813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CD4AEA01-3663-3B91-F438-EC02944AD565}"/>
                  </a:ext>
                </a:extLst>
              </p:cNvPr>
              <p:cNvSpPr/>
              <p:nvPr/>
            </p:nvSpPr>
            <p:spPr>
              <a:xfrm rot="16200000">
                <a:off x="5536681" y="3043082"/>
                <a:ext cx="62983" cy="32400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3C0D88C-2E2D-EB99-5662-3CB36EF8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4780" y="4524681"/>
              <a:ext cx="139645" cy="123406"/>
            </a:xfrm>
            <a:prstGeom prst="rect">
              <a:avLst/>
            </a:prstGeom>
          </p:spPr>
        </p:pic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0AE5695-A503-9A2F-1E85-EE088B73775D}"/>
              </a:ext>
            </a:extLst>
          </p:cNvPr>
          <p:cNvGrpSpPr/>
          <p:nvPr/>
        </p:nvGrpSpPr>
        <p:grpSpPr>
          <a:xfrm>
            <a:off x="5230359" y="3024713"/>
            <a:ext cx="1028034" cy="952680"/>
            <a:chOff x="4096840" y="2989335"/>
            <a:chExt cx="1028034" cy="952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994995-C43F-CF6F-7915-30FB80D23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6840" y="2989335"/>
              <a:ext cx="1028034" cy="952680"/>
            </a:xfrm>
            <a:prstGeom prst="rect">
              <a:avLst/>
            </a:prstGeom>
          </p:spPr>
        </p:pic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935C96C-805A-69B3-55B8-C56D79C12250}"/>
                </a:ext>
              </a:extLst>
            </p:cNvPr>
            <p:cNvSpPr/>
            <p:nvPr/>
          </p:nvSpPr>
          <p:spPr>
            <a:xfrm rot="21427189">
              <a:off x="4272615" y="3169333"/>
              <a:ext cx="673678" cy="342900"/>
            </a:xfrm>
            <a:custGeom>
              <a:avLst/>
              <a:gdLst>
                <a:gd name="connsiteX0" fmla="*/ 0 w 628650"/>
                <a:gd name="connsiteY0" fmla="*/ 171450 h 342900"/>
                <a:gd name="connsiteX1" fmla="*/ 304800 w 628650"/>
                <a:gd name="connsiteY1" fmla="*/ 342900 h 342900"/>
                <a:gd name="connsiteX2" fmla="*/ 628650 w 628650"/>
                <a:gd name="connsiteY2" fmla="*/ 180975 h 342900"/>
                <a:gd name="connsiteX3" fmla="*/ 323850 w 628650"/>
                <a:gd name="connsiteY3" fmla="*/ 0 h 342900"/>
                <a:gd name="connsiteX4" fmla="*/ 0 w 628650"/>
                <a:gd name="connsiteY4" fmla="*/ 1714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0" h="342900">
                  <a:moveTo>
                    <a:pt x="0" y="171450"/>
                  </a:moveTo>
                  <a:lnTo>
                    <a:pt x="304800" y="342900"/>
                  </a:lnTo>
                  <a:lnTo>
                    <a:pt x="628650" y="180975"/>
                  </a:lnTo>
                  <a:lnTo>
                    <a:pt x="323850" y="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C0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E1DEC7E7-5824-A3A8-0483-9A6C5E4B0993}"/>
              </a:ext>
            </a:extLst>
          </p:cNvPr>
          <p:cNvGrpSpPr/>
          <p:nvPr/>
        </p:nvGrpSpPr>
        <p:grpSpPr>
          <a:xfrm>
            <a:off x="5501023" y="4785720"/>
            <a:ext cx="486706" cy="465585"/>
            <a:chOff x="4367505" y="4764897"/>
            <a:chExt cx="486706" cy="4510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238E59-F033-851E-CA47-45BE97950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67505" y="4764897"/>
              <a:ext cx="486706" cy="451030"/>
            </a:xfrm>
            <a:prstGeom prst="rect">
              <a:avLst/>
            </a:prstGeom>
          </p:spPr>
        </p:pic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6CA058D2-A8DD-E85D-3B80-BE01C71F7239}"/>
                </a:ext>
              </a:extLst>
            </p:cNvPr>
            <p:cNvSpPr/>
            <p:nvPr/>
          </p:nvSpPr>
          <p:spPr>
            <a:xfrm>
              <a:off x="4423538" y="4850148"/>
              <a:ext cx="392174" cy="184589"/>
            </a:xfrm>
            <a:custGeom>
              <a:avLst/>
              <a:gdLst>
                <a:gd name="connsiteX0" fmla="*/ 0 w 628650"/>
                <a:gd name="connsiteY0" fmla="*/ 171450 h 342900"/>
                <a:gd name="connsiteX1" fmla="*/ 304800 w 628650"/>
                <a:gd name="connsiteY1" fmla="*/ 342900 h 342900"/>
                <a:gd name="connsiteX2" fmla="*/ 628650 w 628650"/>
                <a:gd name="connsiteY2" fmla="*/ 180975 h 342900"/>
                <a:gd name="connsiteX3" fmla="*/ 323850 w 628650"/>
                <a:gd name="connsiteY3" fmla="*/ 0 h 342900"/>
                <a:gd name="connsiteX4" fmla="*/ 0 w 628650"/>
                <a:gd name="connsiteY4" fmla="*/ 1714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50" h="342900">
                  <a:moveTo>
                    <a:pt x="0" y="171450"/>
                  </a:moveTo>
                  <a:lnTo>
                    <a:pt x="304800" y="342900"/>
                  </a:lnTo>
                  <a:lnTo>
                    <a:pt x="628650" y="180975"/>
                  </a:lnTo>
                  <a:lnTo>
                    <a:pt x="323850" y="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2E75B6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0C4E18D-03AA-EE79-4FD4-587F10E841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0917" y="4227353"/>
            <a:ext cx="369965" cy="330324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3424EA2F-F403-F07B-6EFE-03142B1214E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936661">
            <a:off x="5246244" y="3941597"/>
            <a:ext cx="462575" cy="354791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604AC0DD-C217-06B3-A88A-759A2F99AD0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79023">
            <a:off x="5904716" y="4477613"/>
            <a:ext cx="462575" cy="354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34BBBF-6FF6-AC99-5A8F-304A48DF3680}"/>
              </a:ext>
            </a:extLst>
          </p:cNvPr>
          <p:cNvSpPr txBox="1"/>
          <p:nvPr/>
        </p:nvSpPr>
        <p:spPr>
          <a:xfrm>
            <a:off x="5260696" y="2424694"/>
            <a:ext cx="2304000" cy="144000"/>
          </a:xfrm>
          <a:prstGeom prst="roundRect">
            <a:avLst>
              <a:gd name="adj" fmla="val 32942"/>
            </a:avLst>
          </a:prstGeom>
          <a:solidFill>
            <a:srgbClr val="E8E2D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압축 </a:t>
            </a:r>
            <a:r>
              <a:rPr lang="en-US" altLang="ko-KR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&amp; </a:t>
            </a:r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전송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4355BCF-242D-6321-4D4B-D4A474C977BB}"/>
              </a:ext>
            </a:extLst>
          </p:cNvPr>
          <p:cNvSpPr txBox="1"/>
          <p:nvPr/>
        </p:nvSpPr>
        <p:spPr>
          <a:xfrm>
            <a:off x="5299850" y="2604048"/>
            <a:ext cx="227315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대역폭이 넓어 대용량의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저압축 전송 </a:t>
            </a:r>
            <a:b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넓은 다차선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대형 트럭 컨테이너 이동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C2E8892-9768-B2EA-5D72-6E22AA7DBC99}"/>
              </a:ext>
            </a:extLst>
          </p:cNvPr>
          <p:cNvGrpSpPr/>
          <p:nvPr/>
        </p:nvGrpSpPr>
        <p:grpSpPr>
          <a:xfrm>
            <a:off x="683168" y="3540781"/>
            <a:ext cx="1122087" cy="1072650"/>
            <a:chOff x="1174774" y="3294832"/>
            <a:chExt cx="1359932" cy="130001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CF0F713-B821-D4FB-BF61-3825D242A529}"/>
                </a:ext>
              </a:extLst>
            </p:cNvPr>
            <p:cNvGrpSpPr/>
            <p:nvPr/>
          </p:nvGrpSpPr>
          <p:grpSpPr>
            <a:xfrm>
              <a:off x="1174774" y="3294832"/>
              <a:ext cx="1359932" cy="1300016"/>
              <a:chOff x="1183151" y="3149630"/>
              <a:chExt cx="1663721" cy="1590420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FEF1747-00D5-308F-57A3-B76A8FC4B4F4}"/>
                  </a:ext>
                </a:extLst>
              </p:cNvPr>
              <p:cNvGrpSpPr/>
              <p:nvPr/>
            </p:nvGrpSpPr>
            <p:grpSpPr>
              <a:xfrm>
                <a:off x="1183151" y="3149630"/>
                <a:ext cx="1663721" cy="1590420"/>
                <a:chOff x="986150" y="2499933"/>
                <a:chExt cx="2111967" cy="2018916"/>
              </a:xfrm>
            </p:grpSpPr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3D6AD3E1-76D4-0E62-B8F4-086FC0631F42}"/>
                    </a:ext>
                  </a:extLst>
                </p:cNvPr>
                <p:cNvGrpSpPr/>
                <p:nvPr/>
              </p:nvGrpSpPr>
              <p:grpSpPr>
                <a:xfrm>
                  <a:off x="986150" y="2499933"/>
                  <a:ext cx="2093568" cy="1957890"/>
                  <a:chOff x="622830" y="2450055"/>
                  <a:chExt cx="2093568" cy="1957890"/>
                </a:xfrm>
              </p:grpSpPr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3AB79CA4-BDF0-CC6F-E289-78D5D466C5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r="11024"/>
                  <a:stretch/>
                </p:blipFill>
                <p:spPr>
                  <a:xfrm flipH="1">
                    <a:off x="622830" y="2450055"/>
                    <a:ext cx="2062562" cy="1957890"/>
                  </a:xfrm>
                  <a:prstGeom prst="rect">
                    <a:avLst/>
                  </a:prstGeom>
                </p:spPr>
              </p:pic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D832242C-408E-D375-58E0-1B3C2AC04858}"/>
                      </a:ext>
                    </a:extLst>
                  </p:cNvPr>
                  <p:cNvSpPr/>
                  <p:nvPr/>
                </p:nvSpPr>
                <p:spPr>
                  <a:xfrm>
                    <a:off x="703836" y="3574599"/>
                    <a:ext cx="1231796" cy="396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Narrow" panose="020B0606020202030204" pitchFamily="34" charset="0"/>
                      <a:ea typeface="LG스마트체 Regular" panose="020B0600000101010101" pitchFamily="50" charset="-127"/>
                    </a:endParaRPr>
                  </a:p>
                </p:txBody>
              </p:sp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133A9201-71C1-0214-A094-8DD570E165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719076" y="3438219"/>
                    <a:ext cx="399451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>
                    <a:extLst>
                      <a:ext uri="{FF2B5EF4-FFF2-40B4-BE49-F238E27FC236}">
                        <a16:creationId xmlns:a16="http://schemas.microsoft.com/office/drawing/2014/main" id="{672CF687-995E-403A-AE5B-DCF9B61014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1094035" y="3438219"/>
                    <a:ext cx="399451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66850674-C7E4-B600-ED71-152CF3ACA0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1468994" y="3438219"/>
                    <a:ext cx="399451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50" name="그림 49">
                    <a:extLst>
                      <a:ext uri="{FF2B5EF4-FFF2-40B4-BE49-F238E27FC236}">
                        <a16:creationId xmlns:a16="http://schemas.microsoft.com/office/drawing/2014/main" id="{7F899610-E315-CFCF-48C3-A76A520F8C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>
                    <a:off x="1843952" y="3438219"/>
                    <a:ext cx="399451" cy="540000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95E6E79B-8E04-3648-1550-99ADDE341A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</a:blip>
                  <a:stretch>
                    <a:fillRect/>
                  </a:stretch>
                </p:blipFill>
                <p:spPr>
                  <a:xfrm rot="1353089">
                    <a:off x="2316949" y="3538015"/>
                    <a:ext cx="399449" cy="54000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F7E2CF8-5389-4395-B0DC-91770F1056BA}"/>
                    </a:ext>
                  </a:extLst>
                </p:cNvPr>
                <p:cNvGrpSpPr/>
                <p:nvPr/>
              </p:nvGrpSpPr>
              <p:grpSpPr>
                <a:xfrm>
                  <a:off x="2522112" y="4088718"/>
                  <a:ext cx="576005" cy="430131"/>
                  <a:chOff x="5171021" y="3406960"/>
                  <a:chExt cx="2038350" cy="1152525"/>
                </a:xfrm>
              </p:grpSpPr>
              <p:pic>
                <p:nvPicPr>
                  <p:cNvPr id="75" name="그림 74">
                    <a:extLst>
                      <a:ext uri="{FF2B5EF4-FFF2-40B4-BE49-F238E27FC236}">
                        <a16:creationId xmlns:a16="http://schemas.microsoft.com/office/drawing/2014/main" id="{2B751A1F-B645-CBAC-2D5D-27FBA8352A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171021" y="3406960"/>
                    <a:ext cx="2038350" cy="1152525"/>
                  </a:xfrm>
                  <a:prstGeom prst="rect">
                    <a:avLst/>
                  </a:prstGeom>
                </p:spPr>
              </p:pic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97CBF560-4BBB-BA17-C8F8-F08D61893A50}"/>
                      </a:ext>
                    </a:extLst>
                  </p:cNvPr>
                  <p:cNvSpPr/>
                  <p:nvPr/>
                </p:nvSpPr>
                <p:spPr>
                  <a:xfrm>
                    <a:off x="6112626" y="3864042"/>
                    <a:ext cx="550081" cy="4911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Arial Narrow" panose="020B0606020202030204" pitchFamily="34" charset="0"/>
                      <a:ea typeface="LG스마트체 Regular" panose="020B0600000101010101" pitchFamily="50" charset="-127"/>
                    </a:endParaRPr>
                  </a:p>
                </p:txBody>
              </p:sp>
            </p:grp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99F2DE-588D-139C-C2F0-4DFFDDA20BF5}"/>
                  </a:ext>
                </a:extLst>
              </p:cNvPr>
              <p:cNvSpPr/>
              <p:nvPr/>
            </p:nvSpPr>
            <p:spPr>
              <a:xfrm>
                <a:off x="2635113" y="4525520"/>
                <a:ext cx="77053" cy="185020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0BB4C32-02A8-EDA0-5F10-E2462D92F6E4}"/>
                  </a:ext>
                </a:extLst>
              </p:cNvPr>
              <p:cNvSpPr/>
              <p:nvPr/>
            </p:nvSpPr>
            <p:spPr>
              <a:xfrm>
                <a:off x="2456410" y="4525520"/>
                <a:ext cx="53658" cy="166456"/>
              </a:xfrm>
              <a:prstGeom prst="rect">
                <a:avLst/>
              </a:prstGeom>
              <a:solidFill>
                <a:srgbClr val="006D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9379846-59F1-E804-8E82-FD7A0A732396}"/>
                </a:ext>
              </a:extLst>
            </p:cNvPr>
            <p:cNvSpPr/>
            <p:nvPr/>
          </p:nvSpPr>
          <p:spPr>
            <a:xfrm>
              <a:off x="1995687" y="3318467"/>
              <a:ext cx="483568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8DDF6776-207B-DFDD-FAED-BAF06621823A}"/>
              </a:ext>
            </a:extLst>
          </p:cNvPr>
          <p:cNvSpPr txBox="1"/>
          <p:nvPr/>
        </p:nvSpPr>
        <p:spPr>
          <a:xfrm>
            <a:off x="5316648" y="5403939"/>
            <a:ext cx="223200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대역폭이 좁아 저용량의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고압축 전송</a:t>
            </a:r>
            <a:b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좁은 일차선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소형 차량 박스 이동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2403C091-4770-9B84-E107-46E6159E0AAB}"/>
              </a:ext>
            </a:extLst>
          </p:cNvPr>
          <p:cNvGrpSpPr/>
          <p:nvPr/>
        </p:nvGrpSpPr>
        <p:grpSpPr>
          <a:xfrm>
            <a:off x="3034161" y="4583181"/>
            <a:ext cx="460025" cy="552913"/>
            <a:chOff x="6480057" y="4563614"/>
            <a:chExt cx="613039" cy="610310"/>
          </a:xfrm>
        </p:grpSpPr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FC3EFFB5-6ABF-E234-CCD8-77C816159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55721" y="4563614"/>
              <a:ext cx="194272" cy="610310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5949F229-4E7C-B00D-5F0E-98E763DE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79017">
              <a:off x="6928068" y="4614061"/>
              <a:ext cx="165028" cy="518438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F3682FAA-CF99-26BC-22E1-D59C7FA9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29547"/>
            <a:stretch/>
          </p:blipFill>
          <p:spPr>
            <a:xfrm rot="18701882">
              <a:off x="6609795" y="4658458"/>
              <a:ext cx="116564" cy="37603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6001875-8CCB-E378-EB36-AC384477F99C}"/>
              </a:ext>
            </a:extLst>
          </p:cNvPr>
          <p:cNvSpPr txBox="1"/>
          <p:nvPr/>
        </p:nvSpPr>
        <p:spPr>
          <a:xfrm>
            <a:off x="3017923" y="2424694"/>
            <a:ext cx="2160000" cy="144000"/>
          </a:xfrm>
          <a:prstGeom prst="roundRect">
            <a:avLst>
              <a:gd name="adj" fmla="val 32942"/>
            </a:avLst>
          </a:prstGeom>
          <a:solidFill>
            <a:srgbClr val="E8E2D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주파수 </a:t>
            </a:r>
            <a:r>
              <a:rPr lang="en-US" altLang="ko-KR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&amp; </a:t>
            </a:r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대역폭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1942BE0-2EA5-3DFB-E145-DB498F7ABE54}"/>
              </a:ext>
            </a:extLst>
          </p:cNvPr>
          <p:cNvSpPr txBox="1"/>
          <p:nvPr/>
        </p:nvSpPr>
        <p:spPr>
          <a:xfrm>
            <a:off x="3042945" y="2604048"/>
            <a:ext cx="207259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전용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60Ghz 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고속 주파수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전용 고속도로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&amp;  4.32Ghz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넓은 대역폭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넓은 다차선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05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12984E8E-7AA2-40A4-6799-C1679B60D29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888" t="2442" r="9444" b="15446"/>
          <a:stretch/>
        </p:blipFill>
        <p:spPr>
          <a:xfrm>
            <a:off x="3583897" y="3000393"/>
            <a:ext cx="1325283" cy="1028332"/>
          </a:xfrm>
          <a:custGeom>
            <a:avLst/>
            <a:gdLst>
              <a:gd name="connsiteX0" fmla="*/ 79932 w 1252539"/>
              <a:gd name="connsiteY0" fmla="*/ 0 h 1049528"/>
              <a:gd name="connsiteX1" fmla="*/ 1174955 w 1252539"/>
              <a:gd name="connsiteY1" fmla="*/ 0 h 1049528"/>
              <a:gd name="connsiteX2" fmla="*/ 1248606 w 1252539"/>
              <a:gd name="connsiteY2" fmla="*/ 48819 h 1049528"/>
              <a:gd name="connsiteX3" fmla="*/ 1252539 w 1252539"/>
              <a:gd name="connsiteY3" fmla="*/ 68302 h 1049528"/>
              <a:gd name="connsiteX4" fmla="*/ 1252539 w 1252539"/>
              <a:gd name="connsiteY4" fmla="*/ 981226 h 1049528"/>
              <a:gd name="connsiteX5" fmla="*/ 1248606 w 1252539"/>
              <a:gd name="connsiteY5" fmla="*/ 1000709 h 1049528"/>
              <a:gd name="connsiteX6" fmla="*/ 1174955 w 1252539"/>
              <a:gd name="connsiteY6" fmla="*/ 1049528 h 1049528"/>
              <a:gd name="connsiteX7" fmla="*/ 79932 w 1252539"/>
              <a:gd name="connsiteY7" fmla="*/ 1049528 h 1049528"/>
              <a:gd name="connsiteX8" fmla="*/ 0 w 1252539"/>
              <a:gd name="connsiteY8" fmla="*/ 969596 h 1049528"/>
              <a:gd name="connsiteX9" fmla="*/ 0 w 1252539"/>
              <a:gd name="connsiteY9" fmla="*/ 79932 h 1049528"/>
              <a:gd name="connsiteX10" fmla="*/ 79932 w 1252539"/>
              <a:gd name="connsiteY10" fmla="*/ 0 h 104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2539" h="1049528">
                <a:moveTo>
                  <a:pt x="79932" y="0"/>
                </a:moveTo>
                <a:lnTo>
                  <a:pt x="1174955" y="0"/>
                </a:lnTo>
                <a:cubicBezTo>
                  <a:pt x="1208064" y="0"/>
                  <a:pt x="1236471" y="20130"/>
                  <a:pt x="1248606" y="48819"/>
                </a:cubicBezTo>
                <a:lnTo>
                  <a:pt x="1252539" y="68302"/>
                </a:lnTo>
                <a:lnTo>
                  <a:pt x="1252539" y="981226"/>
                </a:lnTo>
                <a:lnTo>
                  <a:pt x="1248606" y="1000709"/>
                </a:lnTo>
                <a:cubicBezTo>
                  <a:pt x="1236471" y="1029398"/>
                  <a:pt x="1208064" y="1049528"/>
                  <a:pt x="1174955" y="1049528"/>
                </a:cubicBezTo>
                <a:lnTo>
                  <a:pt x="79932" y="1049528"/>
                </a:lnTo>
                <a:cubicBezTo>
                  <a:pt x="35787" y="1049528"/>
                  <a:pt x="0" y="1013741"/>
                  <a:pt x="0" y="969596"/>
                </a:cubicBezTo>
                <a:lnTo>
                  <a:pt x="0" y="79932"/>
                </a:lnTo>
                <a:cubicBezTo>
                  <a:pt x="0" y="35787"/>
                  <a:pt x="35787" y="0"/>
                  <a:pt x="79932" y="0"/>
                </a:cubicBezTo>
                <a:close/>
              </a:path>
            </a:pathLst>
          </a:cu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53152CC6-DCFF-7996-9ACB-36B5FF4FF49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4771" y="4433208"/>
            <a:ext cx="1314409" cy="862581"/>
          </a:xfrm>
          <a:prstGeom prst="rect">
            <a:avLst/>
          </a:prstGeom>
        </p:spPr>
      </p:pic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8F1B0938-E8B6-18E8-B2D9-9E66E17744A0}"/>
              </a:ext>
            </a:extLst>
          </p:cNvPr>
          <p:cNvSpPr/>
          <p:nvPr/>
        </p:nvSpPr>
        <p:spPr>
          <a:xfrm>
            <a:off x="7738250" y="2381659"/>
            <a:ext cx="4110957" cy="3562537"/>
          </a:xfrm>
          <a:prstGeom prst="roundRect">
            <a:avLst>
              <a:gd name="adj" fmla="val 18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170BF1-4101-68B6-066A-B65FADC64767}"/>
              </a:ext>
            </a:extLst>
          </p:cNvPr>
          <p:cNvSpPr txBox="1"/>
          <p:nvPr/>
        </p:nvSpPr>
        <p:spPr>
          <a:xfrm>
            <a:off x="8009321" y="1890549"/>
            <a:ext cx="35832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대용량 고속 전송된 저압축 </a:t>
            </a:r>
            <a:r>
              <a:rPr lang="en-US" altLang="ko-KR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 빠르고 온전히 해제하여</a:t>
            </a:r>
            <a:br>
              <a:rPr lang="en-US" altLang="ko-KR" sz="1200" b="1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u="sng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Visually Lossless</a:t>
            </a:r>
            <a:r>
              <a:rPr lang="ko-KR" altLang="en-US" sz="1200" b="1" u="sng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한 영상을 디스플레이 함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6C30F08-843C-F04C-0713-0CE43C5E0B06}"/>
              </a:ext>
            </a:extLst>
          </p:cNvPr>
          <p:cNvSpPr txBox="1"/>
          <p:nvPr/>
        </p:nvSpPr>
        <p:spPr>
          <a:xfrm>
            <a:off x="7915484" y="6059731"/>
            <a:ext cx="37430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저용량 저속 전송된 고압축 </a:t>
            </a:r>
            <a: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해제에 오랜 시간이</a:t>
            </a:r>
            <a: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소요되고</a:t>
            </a:r>
            <a:br>
              <a:rPr lang="en-US" altLang="ko-KR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일부 정보 또한 손실되어 </a:t>
            </a:r>
            <a:r>
              <a:rPr lang="en-US" altLang="ko-KR" sz="1200" b="1" u="sng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Visually Lossy </a:t>
            </a:r>
            <a:r>
              <a:rPr lang="ko-KR" altLang="en-US" sz="1200" b="1" u="sng" dirty="0">
                <a:solidFill>
                  <a:srgbClr val="2E75B6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한 영상 구현 불가피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B72F27D-9C3E-7BB6-1FBB-57A1C61C5C8C}"/>
              </a:ext>
            </a:extLst>
          </p:cNvPr>
          <p:cNvSpPr txBox="1"/>
          <p:nvPr/>
        </p:nvSpPr>
        <p:spPr>
          <a:xfrm>
            <a:off x="7748485" y="1400278"/>
            <a:ext cx="420371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가게 오픈 전 최대한 빨리 포장된 인형을 꺼내 전시함</a:t>
            </a:r>
            <a:b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(*</a:t>
            </a:r>
            <a:r>
              <a:rPr lang="ko-KR" altLang="en-US" sz="12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출하 상태 그대로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전시되어야 제품 가치와 소비자 만족도가 유지 됨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D38C2CFF-84E1-8345-A880-BB87AB49F461}"/>
              </a:ext>
            </a:extLst>
          </p:cNvPr>
          <p:cNvSpPr txBox="1"/>
          <p:nvPr/>
        </p:nvSpPr>
        <p:spPr>
          <a:xfrm>
            <a:off x="7823471" y="2604048"/>
            <a:ext cx="200872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대용량 고속 전송된 저압축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 </a:t>
            </a:r>
            <a:b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빠르고 온전히 해제함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453FF67-E943-A830-2F4F-165805F13BBF}"/>
              </a:ext>
            </a:extLst>
          </p:cNvPr>
          <p:cNvSpPr txBox="1"/>
          <p:nvPr/>
        </p:nvSpPr>
        <p:spPr>
          <a:xfrm>
            <a:off x="10051387" y="2604048"/>
            <a:ext cx="14912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원본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와 차이가 없는</a:t>
            </a:r>
            <a:b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Visually Lossless 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영상 구현 </a:t>
            </a:r>
          </a:p>
        </p:txBody>
      </p:sp>
      <p:sp>
        <p:nvSpPr>
          <p:cNvPr id="257" name="화살표: 오른쪽 256">
            <a:extLst>
              <a:ext uri="{FF2B5EF4-FFF2-40B4-BE49-F238E27FC236}">
                <a16:creationId xmlns:a16="http://schemas.microsoft.com/office/drawing/2014/main" id="{C3D07F80-12DE-E03C-4F37-1DA36C60425F}"/>
              </a:ext>
            </a:extLst>
          </p:cNvPr>
          <p:cNvSpPr/>
          <p:nvPr/>
        </p:nvSpPr>
        <p:spPr>
          <a:xfrm>
            <a:off x="4983840" y="3809915"/>
            <a:ext cx="263252" cy="836218"/>
          </a:xfrm>
          <a:prstGeom prst="rightArrow">
            <a:avLst>
              <a:gd name="adj1" fmla="val 61929"/>
              <a:gd name="adj2" fmla="val 55929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bg1">
                  <a:lumMod val="85000"/>
                </a:schemeClr>
              </a:gs>
              <a:gs pos="89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69DB98B-4A16-C78D-159F-D5560C43C6E3}"/>
              </a:ext>
            </a:extLst>
          </p:cNvPr>
          <p:cNvGrpSpPr/>
          <p:nvPr/>
        </p:nvGrpSpPr>
        <p:grpSpPr>
          <a:xfrm>
            <a:off x="7926101" y="4412984"/>
            <a:ext cx="792764" cy="286445"/>
            <a:chOff x="7926101" y="4579961"/>
            <a:chExt cx="792764" cy="286445"/>
          </a:xfrm>
        </p:grpSpPr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23991352-E3D1-CC10-45F2-85CBD726184B}"/>
                </a:ext>
              </a:extLst>
            </p:cNvPr>
            <p:cNvGrpSpPr/>
            <p:nvPr/>
          </p:nvGrpSpPr>
          <p:grpSpPr>
            <a:xfrm>
              <a:off x="8335973" y="4579961"/>
              <a:ext cx="382892" cy="286445"/>
              <a:chOff x="5400348" y="4730983"/>
              <a:chExt cx="610884" cy="457006"/>
            </a:xfrm>
          </p:grpSpPr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42E2F8EF-5442-9EA0-BCC4-C8BBC78F6293}"/>
                  </a:ext>
                </a:extLst>
              </p:cNvPr>
              <p:cNvSpPr/>
              <p:nvPr/>
            </p:nvSpPr>
            <p:spPr>
              <a:xfrm>
                <a:off x="5400348" y="4730983"/>
                <a:ext cx="610884" cy="457006"/>
              </a:xfrm>
              <a:prstGeom prst="rect">
                <a:avLst/>
              </a:prstGeom>
              <a:solidFill>
                <a:srgbClr val="2E75B6">
                  <a:alpha val="36000"/>
                </a:srgbClr>
              </a:solidFill>
              <a:ln w="1270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grpSp>
            <p:nvGrpSpPr>
              <p:cNvPr id="260" name="그룹 259">
                <a:extLst>
                  <a:ext uri="{FF2B5EF4-FFF2-40B4-BE49-F238E27FC236}">
                    <a16:creationId xmlns:a16="http://schemas.microsoft.com/office/drawing/2014/main" id="{9944EDD5-2FF5-8F95-9F86-246F8A857A4A}"/>
                  </a:ext>
                </a:extLst>
              </p:cNvPr>
              <p:cNvGrpSpPr/>
              <p:nvPr/>
            </p:nvGrpSpPr>
            <p:grpSpPr>
              <a:xfrm>
                <a:off x="5424472" y="4763367"/>
                <a:ext cx="293050" cy="294625"/>
                <a:chOff x="5398225" y="3034081"/>
                <a:chExt cx="331948" cy="333732"/>
              </a:xfrm>
            </p:grpSpPr>
            <p:sp>
              <p:nvSpPr>
                <p:cNvPr id="267" name="사각형: 둥근 모서리 266">
                  <a:extLst>
                    <a:ext uri="{FF2B5EF4-FFF2-40B4-BE49-F238E27FC236}">
                      <a16:creationId xmlns:a16="http://schemas.microsoft.com/office/drawing/2014/main" id="{3AC18734-81F8-845D-3228-3AB884533EEF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C37A30F4-7332-13A0-8BDA-9461E7DB12D5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69" name="직사각형 268">
                  <a:extLst>
                    <a:ext uri="{FF2B5EF4-FFF2-40B4-BE49-F238E27FC236}">
                      <a16:creationId xmlns:a16="http://schemas.microsoft.com/office/drawing/2014/main" id="{2F70696F-6746-890A-21D7-FA46D2930C6D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pic>
            <p:nvPicPr>
              <p:cNvPr id="261" name="그림 260">
                <a:extLst>
                  <a:ext uri="{FF2B5EF4-FFF2-40B4-BE49-F238E27FC236}">
                    <a16:creationId xmlns:a16="http://schemas.microsoft.com/office/drawing/2014/main" id="{807C04DD-E657-6E29-0764-213599631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5897" y="4830325"/>
                <a:ext cx="180000" cy="159069"/>
              </a:xfrm>
              <a:prstGeom prst="rect">
                <a:avLst/>
              </a:prstGeom>
            </p:spPr>
          </p:pic>
          <p:grpSp>
            <p:nvGrpSpPr>
              <p:cNvPr id="262" name="그룹 261">
                <a:extLst>
                  <a:ext uri="{FF2B5EF4-FFF2-40B4-BE49-F238E27FC236}">
                    <a16:creationId xmlns:a16="http://schemas.microsoft.com/office/drawing/2014/main" id="{D54821C8-2851-A073-A235-C788A0A8318C}"/>
                  </a:ext>
                </a:extLst>
              </p:cNvPr>
              <p:cNvGrpSpPr/>
              <p:nvPr/>
            </p:nvGrpSpPr>
            <p:grpSpPr>
              <a:xfrm>
                <a:off x="5691274" y="4877899"/>
                <a:ext cx="293050" cy="294625"/>
                <a:chOff x="5398225" y="3034081"/>
                <a:chExt cx="331948" cy="333732"/>
              </a:xfrm>
            </p:grpSpPr>
            <p:sp>
              <p:nvSpPr>
                <p:cNvPr id="264" name="사각형: 둥근 모서리 263">
                  <a:extLst>
                    <a:ext uri="{FF2B5EF4-FFF2-40B4-BE49-F238E27FC236}">
                      <a16:creationId xmlns:a16="http://schemas.microsoft.com/office/drawing/2014/main" id="{97101361-786A-F7B5-12E9-3D35F61188A5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65" name="직사각형 264">
                  <a:extLst>
                    <a:ext uri="{FF2B5EF4-FFF2-40B4-BE49-F238E27FC236}">
                      <a16:creationId xmlns:a16="http://schemas.microsoft.com/office/drawing/2014/main" id="{DCB817A6-9DFE-8295-1722-5AE7D760348A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F27B0BFD-49E4-C519-D6FB-C83FB23C75E0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CA4220C9-562B-8A99-C38F-9F16629E5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2699" y="4944857"/>
                <a:ext cx="180000" cy="159069"/>
              </a:xfrm>
              <a:prstGeom prst="rect">
                <a:avLst/>
              </a:prstGeom>
            </p:spPr>
          </p:pic>
        </p:grp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9C09AE52-1B82-A5AD-D9FF-D2AA710E77DF}"/>
                </a:ext>
              </a:extLst>
            </p:cNvPr>
            <p:cNvGrpSpPr/>
            <p:nvPr/>
          </p:nvGrpSpPr>
          <p:grpSpPr>
            <a:xfrm>
              <a:off x="7926101" y="4579961"/>
              <a:ext cx="382892" cy="286445"/>
              <a:chOff x="5400348" y="4730983"/>
              <a:chExt cx="610884" cy="457006"/>
            </a:xfrm>
          </p:grpSpPr>
          <p:sp>
            <p:nvSpPr>
              <p:cNvPr id="330" name="직사각형 329">
                <a:extLst>
                  <a:ext uri="{FF2B5EF4-FFF2-40B4-BE49-F238E27FC236}">
                    <a16:creationId xmlns:a16="http://schemas.microsoft.com/office/drawing/2014/main" id="{BD91489F-32DF-2936-D796-53C6F674CC9D}"/>
                  </a:ext>
                </a:extLst>
              </p:cNvPr>
              <p:cNvSpPr/>
              <p:nvPr/>
            </p:nvSpPr>
            <p:spPr>
              <a:xfrm>
                <a:off x="5400348" y="4730983"/>
                <a:ext cx="610884" cy="457006"/>
              </a:xfrm>
              <a:prstGeom prst="rect">
                <a:avLst/>
              </a:prstGeom>
              <a:solidFill>
                <a:srgbClr val="2E75B6">
                  <a:alpha val="36000"/>
                </a:srgbClr>
              </a:solidFill>
              <a:ln w="1270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grpSp>
            <p:nvGrpSpPr>
              <p:cNvPr id="331" name="그룹 330">
                <a:extLst>
                  <a:ext uri="{FF2B5EF4-FFF2-40B4-BE49-F238E27FC236}">
                    <a16:creationId xmlns:a16="http://schemas.microsoft.com/office/drawing/2014/main" id="{CBB81015-48DB-8E7B-932F-38170C17FD6C}"/>
                  </a:ext>
                </a:extLst>
              </p:cNvPr>
              <p:cNvGrpSpPr/>
              <p:nvPr/>
            </p:nvGrpSpPr>
            <p:grpSpPr>
              <a:xfrm>
                <a:off x="5424472" y="4763367"/>
                <a:ext cx="293050" cy="294625"/>
                <a:chOff x="5398225" y="3034081"/>
                <a:chExt cx="331948" cy="333732"/>
              </a:xfrm>
            </p:grpSpPr>
            <p:sp>
              <p:nvSpPr>
                <p:cNvPr id="338" name="사각형: 둥근 모서리 337">
                  <a:extLst>
                    <a:ext uri="{FF2B5EF4-FFF2-40B4-BE49-F238E27FC236}">
                      <a16:creationId xmlns:a16="http://schemas.microsoft.com/office/drawing/2014/main" id="{F13F55DF-B212-AA76-76B8-8DF995369651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900039DF-EBD3-C82F-DBA1-C306C9869662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F3BF0976-75E1-38EA-DCD6-7FC678348662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pic>
            <p:nvPicPr>
              <p:cNvPr id="332" name="그림 331">
                <a:extLst>
                  <a:ext uri="{FF2B5EF4-FFF2-40B4-BE49-F238E27FC236}">
                    <a16:creationId xmlns:a16="http://schemas.microsoft.com/office/drawing/2014/main" id="{84DE6D0B-9E86-F426-03E5-FBFD2ED14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5897" y="4830325"/>
                <a:ext cx="180000" cy="159069"/>
              </a:xfrm>
              <a:prstGeom prst="rect">
                <a:avLst/>
              </a:prstGeom>
            </p:spPr>
          </p:pic>
          <p:grpSp>
            <p:nvGrpSpPr>
              <p:cNvPr id="333" name="그룹 332">
                <a:extLst>
                  <a:ext uri="{FF2B5EF4-FFF2-40B4-BE49-F238E27FC236}">
                    <a16:creationId xmlns:a16="http://schemas.microsoft.com/office/drawing/2014/main" id="{FC50687E-848E-8F3B-5AB2-D09BB8C6B05D}"/>
                  </a:ext>
                </a:extLst>
              </p:cNvPr>
              <p:cNvGrpSpPr/>
              <p:nvPr/>
            </p:nvGrpSpPr>
            <p:grpSpPr>
              <a:xfrm>
                <a:off x="5691274" y="4877899"/>
                <a:ext cx="293050" cy="294625"/>
                <a:chOff x="5398225" y="3034081"/>
                <a:chExt cx="331948" cy="333732"/>
              </a:xfrm>
            </p:grpSpPr>
            <p:sp>
              <p:nvSpPr>
                <p:cNvPr id="335" name="사각형: 둥근 모서리 334">
                  <a:extLst>
                    <a:ext uri="{FF2B5EF4-FFF2-40B4-BE49-F238E27FC236}">
                      <a16:creationId xmlns:a16="http://schemas.microsoft.com/office/drawing/2014/main" id="{2EBC6FF2-34BA-E07A-12BB-2B835BED6CF7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36" name="직사각형 335">
                  <a:extLst>
                    <a:ext uri="{FF2B5EF4-FFF2-40B4-BE49-F238E27FC236}">
                      <a16:creationId xmlns:a16="http://schemas.microsoft.com/office/drawing/2014/main" id="{7D26378C-99E5-035A-63CF-B00BA621A762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2518845D-80AA-2858-5A62-D0FEB131AA0F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pic>
            <p:nvPicPr>
              <p:cNvPr id="334" name="그림 333">
                <a:extLst>
                  <a:ext uri="{FF2B5EF4-FFF2-40B4-BE49-F238E27FC236}">
                    <a16:creationId xmlns:a16="http://schemas.microsoft.com/office/drawing/2014/main" id="{FA89F762-FA47-238B-D0CC-F2ED70DDA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2699" y="4944857"/>
                <a:ext cx="180000" cy="159069"/>
              </a:xfrm>
              <a:prstGeom prst="rect">
                <a:avLst/>
              </a:prstGeom>
            </p:spPr>
          </p:pic>
        </p:grpSp>
      </p:grpSp>
      <p:grpSp>
        <p:nvGrpSpPr>
          <p:cNvPr id="460" name="그룹 459">
            <a:extLst>
              <a:ext uri="{FF2B5EF4-FFF2-40B4-BE49-F238E27FC236}">
                <a16:creationId xmlns:a16="http://schemas.microsoft.com/office/drawing/2014/main" id="{231B82FD-377A-45AF-E02C-11E6CF8EA98B}"/>
              </a:ext>
            </a:extLst>
          </p:cNvPr>
          <p:cNvGrpSpPr/>
          <p:nvPr/>
        </p:nvGrpSpPr>
        <p:grpSpPr>
          <a:xfrm>
            <a:off x="7846953" y="2973386"/>
            <a:ext cx="1207126" cy="1180929"/>
            <a:chOff x="8272479" y="2987029"/>
            <a:chExt cx="1535278" cy="1501959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B5F48C03-3084-BB61-4995-7EDDF4AC511E}"/>
                </a:ext>
              </a:extLst>
            </p:cNvPr>
            <p:cNvGrpSpPr/>
            <p:nvPr/>
          </p:nvGrpSpPr>
          <p:grpSpPr>
            <a:xfrm>
              <a:off x="8272479" y="2987029"/>
              <a:ext cx="744718" cy="729650"/>
              <a:chOff x="5356348" y="2994409"/>
              <a:chExt cx="1010444" cy="990000"/>
            </a:xfrm>
          </p:grpSpPr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4E42B285-C74B-D82E-2267-5C695678D0FA}"/>
                  </a:ext>
                </a:extLst>
              </p:cNvPr>
              <p:cNvSpPr/>
              <p:nvPr/>
            </p:nvSpPr>
            <p:spPr>
              <a:xfrm>
                <a:off x="5356348" y="2994409"/>
                <a:ext cx="1010444" cy="990000"/>
              </a:xfrm>
              <a:prstGeom prst="rect">
                <a:avLst/>
              </a:prstGeom>
              <a:solidFill>
                <a:srgbClr val="C00000">
                  <a:alpha val="35000"/>
                </a:srgbClr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C32CCC6C-7FC3-78B0-1C3A-EA9AF53E1338}"/>
                  </a:ext>
                </a:extLst>
              </p:cNvPr>
              <p:cNvGrpSpPr/>
              <p:nvPr/>
            </p:nvGrpSpPr>
            <p:grpSpPr>
              <a:xfrm>
                <a:off x="5388699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246" name="사각형: 둥근 모서리 245">
                  <a:extLst>
                    <a:ext uri="{FF2B5EF4-FFF2-40B4-BE49-F238E27FC236}">
                      <a16:creationId xmlns:a16="http://schemas.microsoft.com/office/drawing/2014/main" id="{5A0BD520-8BFE-2523-7C2A-FAB28CC1A4FD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EEC2BE70-416B-5012-0735-509DD41A8D26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48" name="직사각형 247">
                  <a:extLst>
                    <a:ext uri="{FF2B5EF4-FFF2-40B4-BE49-F238E27FC236}">
                      <a16:creationId xmlns:a16="http://schemas.microsoft.com/office/drawing/2014/main" id="{2EA90647-03D3-83EB-4CE6-D3EF17093A89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33D86EC7-C404-FF40-AF79-0FF1508E0036}"/>
                  </a:ext>
                </a:extLst>
              </p:cNvPr>
              <p:cNvGrpSpPr/>
              <p:nvPr/>
            </p:nvGrpSpPr>
            <p:grpSpPr>
              <a:xfrm>
                <a:off x="5721452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243" name="사각형: 둥근 모서리 242">
                  <a:extLst>
                    <a:ext uri="{FF2B5EF4-FFF2-40B4-BE49-F238E27FC236}">
                      <a16:creationId xmlns:a16="http://schemas.microsoft.com/office/drawing/2014/main" id="{2597595F-CFBC-3C1C-FC3A-C08BC3B19DE4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CEB6A51F-F02B-3927-B7F7-8EB76455060C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D36E1724-AB35-49A7-BEDC-EEA95C319A32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CE0C14DC-2350-9567-74FB-84B6C54E752C}"/>
                  </a:ext>
                </a:extLst>
              </p:cNvPr>
              <p:cNvGrpSpPr/>
              <p:nvPr/>
            </p:nvGrpSpPr>
            <p:grpSpPr>
              <a:xfrm>
                <a:off x="6054206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240" name="사각형: 둥근 모서리 239">
                  <a:extLst>
                    <a:ext uri="{FF2B5EF4-FFF2-40B4-BE49-F238E27FC236}">
                      <a16:creationId xmlns:a16="http://schemas.microsoft.com/office/drawing/2014/main" id="{D75E6E04-2C73-8B1D-FD48-DB45BFA63186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51897C94-CDEF-CF01-1F13-5C86A5FCEB91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C2050DF8-EBC0-DB59-1F17-025500024161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31FE4118-00B7-7349-4EF6-92D1B981AA8A}"/>
                  </a:ext>
                </a:extLst>
              </p:cNvPr>
              <p:cNvGrpSpPr/>
              <p:nvPr/>
            </p:nvGrpSpPr>
            <p:grpSpPr>
              <a:xfrm>
                <a:off x="5388699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237" name="사각형: 둥근 모서리 236">
                  <a:extLst>
                    <a:ext uri="{FF2B5EF4-FFF2-40B4-BE49-F238E27FC236}">
                      <a16:creationId xmlns:a16="http://schemas.microsoft.com/office/drawing/2014/main" id="{5FE6D9CA-02CB-DB56-49EA-64B515B392A6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938469E9-8717-789E-04D3-31476B82A11F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1EB78C39-A3C7-E4A2-790B-8A226A0B421C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AE880C38-1AC2-703E-3D8F-12DD8C7E0AD6}"/>
                  </a:ext>
                </a:extLst>
              </p:cNvPr>
              <p:cNvGrpSpPr/>
              <p:nvPr/>
            </p:nvGrpSpPr>
            <p:grpSpPr>
              <a:xfrm>
                <a:off x="5721452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234" name="사각형: 둥근 모서리 233">
                  <a:extLst>
                    <a:ext uri="{FF2B5EF4-FFF2-40B4-BE49-F238E27FC236}">
                      <a16:creationId xmlns:a16="http://schemas.microsoft.com/office/drawing/2014/main" id="{1C815E22-C254-DCAD-8C9E-D3C8FFCDF83D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48F3FD07-1CEB-39E0-2372-B00A5A7DFEEA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78C31FAE-16B2-A353-741C-0157188A184F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0BE93161-C483-96A1-A07B-EA91506E683D}"/>
                  </a:ext>
                </a:extLst>
              </p:cNvPr>
              <p:cNvGrpSpPr/>
              <p:nvPr/>
            </p:nvGrpSpPr>
            <p:grpSpPr>
              <a:xfrm>
                <a:off x="6054206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231" name="사각형: 둥근 모서리 230">
                  <a:extLst>
                    <a:ext uri="{FF2B5EF4-FFF2-40B4-BE49-F238E27FC236}">
                      <a16:creationId xmlns:a16="http://schemas.microsoft.com/office/drawing/2014/main" id="{B4B54851-E872-2B04-61D0-27ABBC3F4560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A10D9059-B034-893F-C315-5C20D06A1853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C27E2375-E93F-C3F9-F248-104CE014C09E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0561C432-E2F9-FA6B-0139-C82CA2C540AE}"/>
                  </a:ext>
                </a:extLst>
              </p:cNvPr>
              <p:cNvGrpSpPr/>
              <p:nvPr/>
            </p:nvGrpSpPr>
            <p:grpSpPr>
              <a:xfrm>
                <a:off x="5388699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228" name="사각형: 둥근 모서리 227">
                  <a:extLst>
                    <a:ext uri="{FF2B5EF4-FFF2-40B4-BE49-F238E27FC236}">
                      <a16:creationId xmlns:a16="http://schemas.microsoft.com/office/drawing/2014/main" id="{16EB4486-D809-0385-5A54-BF1CE6FB9739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33BE01EE-1BAF-EE59-05C2-054EAFC149DC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1D15052-96F8-7E0A-8DFC-FCF5497EDF19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91C8F10F-0D6D-8806-B3EB-3D45E66B1D65}"/>
                  </a:ext>
                </a:extLst>
              </p:cNvPr>
              <p:cNvGrpSpPr/>
              <p:nvPr/>
            </p:nvGrpSpPr>
            <p:grpSpPr>
              <a:xfrm>
                <a:off x="5721452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225" name="사각형: 둥근 모서리 224">
                  <a:extLst>
                    <a:ext uri="{FF2B5EF4-FFF2-40B4-BE49-F238E27FC236}">
                      <a16:creationId xmlns:a16="http://schemas.microsoft.com/office/drawing/2014/main" id="{AD99B48A-ECD2-E91C-C9B3-9021DB1AD0FF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26" name="직사각형 225">
                  <a:extLst>
                    <a:ext uri="{FF2B5EF4-FFF2-40B4-BE49-F238E27FC236}">
                      <a16:creationId xmlns:a16="http://schemas.microsoft.com/office/drawing/2014/main" id="{7FAE3732-8A75-39F4-608E-B4033B05980A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27" name="직사각형 226">
                  <a:extLst>
                    <a:ext uri="{FF2B5EF4-FFF2-40B4-BE49-F238E27FC236}">
                      <a16:creationId xmlns:a16="http://schemas.microsoft.com/office/drawing/2014/main" id="{84B0D104-CC74-A388-DB82-EECB7A96D3AC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46A21A9C-393D-D893-964B-20A7152F1176}"/>
                  </a:ext>
                </a:extLst>
              </p:cNvPr>
              <p:cNvGrpSpPr/>
              <p:nvPr/>
            </p:nvGrpSpPr>
            <p:grpSpPr>
              <a:xfrm>
                <a:off x="6054206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222" name="사각형: 둥근 모서리 221">
                  <a:extLst>
                    <a:ext uri="{FF2B5EF4-FFF2-40B4-BE49-F238E27FC236}">
                      <a16:creationId xmlns:a16="http://schemas.microsoft.com/office/drawing/2014/main" id="{BEE55BB1-8CF7-33AC-1F58-F53FCEF48A98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4DFBD88B-45A1-AB2C-7E5E-887FA69E5BCE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24" name="직사각형 223">
                  <a:extLst>
                    <a:ext uri="{FF2B5EF4-FFF2-40B4-BE49-F238E27FC236}">
                      <a16:creationId xmlns:a16="http://schemas.microsoft.com/office/drawing/2014/main" id="{96D7DBF8-119A-3485-7CBA-A76887204822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pic>
            <p:nvPicPr>
              <p:cNvPr id="213" name="그림 212">
                <a:extLst>
                  <a:ext uri="{FF2B5EF4-FFF2-40B4-BE49-F238E27FC236}">
                    <a16:creationId xmlns:a16="http://schemas.microsoft.com/office/drawing/2014/main" id="{D0DA07E0-FF67-B227-A959-C7966F7F9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id="{D6F57057-3068-7169-DBCA-AF6F2E888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15" name="그림 214">
                <a:extLst>
                  <a:ext uri="{FF2B5EF4-FFF2-40B4-BE49-F238E27FC236}">
                    <a16:creationId xmlns:a16="http://schemas.microsoft.com/office/drawing/2014/main" id="{68B4CD34-D8B5-398B-7403-4E515BFD7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16" name="그림 215">
                <a:extLst>
                  <a:ext uri="{FF2B5EF4-FFF2-40B4-BE49-F238E27FC236}">
                    <a16:creationId xmlns:a16="http://schemas.microsoft.com/office/drawing/2014/main" id="{1F0BFB47-B668-B19D-F35D-9276C4864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17" name="그림 216">
                <a:extLst>
                  <a:ext uri="{FF2B5EF4-FFF2-40B4-BE49-F238E27FC236}">
                    <a16:creationId xmlns:a16="http://schemas.microsoft.com/office/drawing/2014/main" id="{EF378950-9FF1-42BA-5AAB-C55062984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18" name="그림 217">
                <a:extLst>
                  <a:ext uri="{FF2B5EF4-FFF2-40B4-BE49-F238E27FC236}">
                    <a16:creationId xmlns:a16="http://schemas.microsoft.com/office/drawing/2014/main" id="{A39BED03-6829-4F2F-F91B-0C0178953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19" name="그림 218">
                <a:extLst>
                  <a:ext uri="{FF2B5EF4-FFF2-40B4-BE49-F238E27FC236}">
                    <a16:creationId xmlns:a16="http://schemas.microsoft.com/office/drawing/2014/main" id="{535C770D-B17F-8D9F-9D0C-EDEC1C822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728388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id="{704B8DFA-4B3C-2DFA-C31A-F976DED01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728388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21" name="그림 220">
                <a:extLst>
                  <a:ext uri="{FF2B5EF4-FFF2-40B4-BE49-F238E27FC236}">
                    <a16:creationId xmlns:a16="http://schemas.microsoft.com/office/drawing/2014/main" id="{3101DA13-B58B-9622-82AF-C90B155B3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728388"/>
                <a:ext cx="180000" cy="159069"/>
              </a:xfrm>
              <a:prstGeom prst="rect">
                <a:avLst/>
              </a:prstGeom>
            </p:spPr>
          </p:pic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1F45AF6D-ED31-8CDE-E147-F28704BB4745}"/>
                </a:ext>
              </a:extLst>
            </p:cNvPr>
            <p:cNvGrpSpPr/>
            <p:nvPr/>
          </p:nvGrpSpPr>
          <p:grpSpPr>
            <a:xfrm>
              <a:off x="9063039" y="2987029"/>
              <a:ext cx="744718" cy="729650"/>
              <a:chOff x="5356348" y="2994409"/>
              <a:chExt cx="1010444" cy="990000"/>
            </a:xfrm>
          </p:grpSpPr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87A72EF1-C330-54B7-5095-E5AD018B8EA0}"/>
                  </a:ext>
                </a:extLst>
              </p:cNvPr>
              <p:cNvSpPr/>
              <p:nvPr/>
            </p:nvSpPr>
            <p:spPr>
              <a:xfrm>
                <a:off x="5356348" y="2994409"/>
                <a:ext cx="1010444" cy="990000"/>
              </a:xfrm>
              <a:prstGeom prst="rect">
                <a:avLst/>
              </a:prstGeom>
              <a:solidFill>
                <a:srgbClr val="C00000">
                  <a:alpha val="35000"/>
                </a:srgbClr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8C7C606D-4A52-3FF1-DFA4-87E93E1B96C3}"/>
                  </a:ext>
                </a:extLst>
              </p:cNvPr>
              <p:cNvGrpSpPr/>
              <p:nvPr/>
            </p:nvGrpSpPr>
            <p:grpSpPr>
              <a:xfrm>
                <a:off x="5388699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326" name="사각형: 둥근 모서리 325">
                  <a:extLst>
                    <a:ext uri="{FF2B5EF4-FFF2-40B4-BE49-F238E27FC236}">
                      <a16:creationId xmlns:a16="http://schemas.microsoft.com/office/drawing/2014/main" id="{DC98C681-6877-A673-ED10-43272A20952C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5B5C43FC-368C-6E9A-D97E-5FBF785C7830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27807E59-4061-BF8F-9E34-01CCEAD2CD8E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85" name="그룹 284">
                <a:extLst>
                  <a:ext uri="{FF2B5EF4-FFF2-40B4-BE49-F238E27FC236}">
                    <a16:creationId xmlns:a16="http://schemas.microsoft.com/office/drawing/2014/main" id="{91030714-9D02-1E46-67C0-ED62AD4C06D5}"/>
                  </a:ext>
                </a:extLst>
              </p:cNvPr>
              <p:cNvGrpSpPr/>
              <p:nvPr/>
            </p:nvGrpSpPr>
            <p:grpSpPr>
              <a:xfrm>
                <a:off x="5721452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323" name="사각형: 둥근 모서리 322">
                  <a:extLst>
                    <a:ext uri="{FF2B5EF4-FFF2-40B4-BE49-F238E27FC236}">
                      <a16:creationId xmlns:a16="http://schemas.microsoft.com/office/drawing/2014/main" id="{B10294BE-ABA2-13CF-E552-53BC1D19FF80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D04B6C4C-B788-7F01-B391-43478639C7FF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0A65C421-3BF3-4B01-B396-A60CE9F453B2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86" name="그룹 285">
                <a:extLst>
                  <a:ext uri="{FF2B5EF4-FFF2-40B4-BE49-F238E27FC236}">
                    <a16:creationId xmlns:a16="http://schemas.microsoft.com/office/drawing/2014/main" id="{A98BAEDA-3307-81E6-60F7-E467C7A342F4}"/>
                  </a:ext>
                </a:extLst>
              </p:cNvPr>
              <p:cNvGrpSpPr/>
              <p:nvPr/>
            </p:nvGrpSpPr>
            <p:grpSpPr>
              <a:xfrm>
                <a:off x="6054206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320" name="사각형: 둥근 모서리 319">
                  <a:extLst>
                    <a:ext uri="{FF2B5EF4-FFF2-40B4-BE49-F238E27FC236}">
                      <a16:creationId xmlns:a16="http://schemas.microsoft.com/office/drawing/2014/main" id="{C8CAA47A-8A07-952A-2CDF-765699D1CC40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9C8EC774-03A7-72D4-78F3-22CE25302117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979AD3D9-E23F-711D-32E1-9CF0C997E4D4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87" name="그룹 286">
                <a:extLst>
                  <a:ext uri="{FF2B5EF4-FFF2-40B4-BE49-F238E27FC236}">
                    <a16:creationId xmlns:a16="http://schemas.microsoft.com/office/drawing/2014/main" id="{40DF744A-31D8-08BE-4AF5-97779580192F}"/>
                  </a:ext>
                </a:extLst>
              </p:cNvPr>
              <p:cNvGrpSpPr/>
              <p:nvPr/>
            </p:nvGrpSpPr>
            <p:grpSpPr>
              <a:xfrm>
                <a:off x="5388699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317" name="사각형: 둥근 모서리 316">
                  <a:extLst>
                    <a:ext uri="{FF2B5EF4-FFF2-40B4-BE49-F238E27FC236}">
                      <a16:creationId xmlns:a16="http://schemas.microsoft.com/office/drawing/2014/main" id="{8BA18B4F-5317-8269-E071-7D6C8D574B58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18" name="직사각형 317">
                  <a:extLst>
                    <a:ext uri="{FF2B5EF4-FFF2-40B4-BE49-F238E27FC236}">
                      <a16:creationId xmlns:a16="http://schemas.microsoft.com/office/drawing/2014/main" id="{865E7CCE-036A-C256-BD91-CC8C72BDE279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0BBC9598-E877-0572-AA66-AA0B076C2320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88" name="그룹 287">
                <a:extLst>
                  <a:ext uri="{FF2B5EF4-FFF2-40B4-BE49-F238E27FC236}">
                    <a16:creationId xmlns:a16="http://schemas.microsoft.com/office/drawing/2014/main" id="{8EFB59BD-0904-D549-54A6-46F029537CDE}"/>
                  </a:ext>
                </a:extLst>
              </p:cNvPr>
              <p:cNvGrpSpPr/>
              <p:nvPr/>
            </p:nvGrpSpPr>
            <p:grpSpPr>
              <a:xfrm>
                <a:off x="5721452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314" name="사각형: 둥근 모서리 313">
                  <a:extLst>
                    <a:ext uri="{FF2B5EF4-FFF2-40B4-BE49-F238E27FC236}">
                      <a16:creationId xmlns:a16="http://schemas.microsoft.com/office/drawing/2014/main" id="{CEC9596F-41BE-1A10-AA34-5CF31F27A4C2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77F5C4DE-F930-30D4-67C3-2CAA47F24C91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B1F0082F-55C5-0DEE-DD09-1D742209280F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89" name="그룹 288">
                <a:extLst>
                  <a:ext uri="{FF2B5EF4-FFF2-40B4-BE49-F238E27FC236}">
                    <a16:creationId xmlns:a16="http://schemas.microsoft.com/office/drawing/2014/main" id="{252FF9C5-FBFC-D8AC-709E-D5B71E8972D6}"/>
                  </a:ext>
                </a:extLst>
              </p:cNvPr>
              <p:cNvGrpSpPr/>
              <p:nvPr/>
            </p:nvGrpSpPr>
            <p:grpSpPr>
              <a:xfrm>
                <a:off x="6054206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311" name="사각형: 둥근 모서리 310">
                  <a:extLst>
                    <a:ext uri="{FF2B5EF4-FFF2-40B4-BE49-F238E27FC236}">
                      <a16:creationId xmlns:a16="http://schemas.microsoft.com/office/drawing/2014/main" id="{42C98C45-899B-2934-11D7-A836CC4E59A4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B9B39263-4EA1-C050-98AF-AE95B509C1CB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F860F980-4582-205A-E1DE-F2192D64CCB3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90" name="그룹 289">
                <a:extLst>
                  <a:ext uri="{FF2B5EF4-FFF2-40B4-BE49-F238E27FC236}">
                    <a16:creationId xmlns:a16="http://schemas.microsoft.com/office/drawing/2014/main" id="{C0401D55-33A6-7ECC-F639-A407FEC16458}"/>
                  </a:ext>
                </a:extLst>
              </p:cNvPr>
              <p:cNvGrpSpPr/>
              <p:nvPr/>
            </p:nvGrpSpPr>
            <p:grpSpPr>
              <a:xfrm>
                <a:off x="5388699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308" name="사각형: 둥근 모서리 307">
                  <a:extLst>
                    <a:ext uri="{FF2B5EF4-FFF2-40B4-BE49-F238E27FC236}">
                      <a16:creationId xmlns:a16="http://schemas.microsoft.com/office/drawing/2014/main" id="{9FFFD778-24F4-F48E-9AC1-B4A7C1D2CBD6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219F5B97-6AE0-9872-ECBC-C3A540419071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5B5EE8E3-AD6E-F2C5-721A-78567033F1DB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91" name="그룹 290">
                <a:extLst>
                  <a:ext uri="{FF2B5EF4-FFF2-40B4-BE49-F238E27FC236}">
                    <a16:creationId xmlns:a16="http://schemas.microsoft.com/office/drawing/2014/main" id="{31D13872-2FAD-A569-935E-61E1CE64E2CA}"/>
                  </a:ext>
                </a:extLst>
              </p:cNvPr>
              <p:cNvGrpSpPr/>
              <p:nvPr/>
            </p:nvGrpSpPr>
            <p:grpSpPr>
              <a:xfrm>
                <a:off x="5721452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305" name="사각형: 둥근 모서리 304">
                  <a:extLst>
                    <a:ext uri="{FF2B5EF4-FFF2-40B4-BE49-F238E27FC236}">
                      <a16:creationId xmlns:a16="http://schemas.microsoft.com/office/drawing/2014/main" id="{DC211872-6B1B-55A7-1BC7-E378A8D63CAB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7BB02262-5E95-2E66-E41D-6FFC163A3A47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9EADAFB6-C415-0502-0082-C12F15AC76E9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54594027-5C38-1FA3-BCCB-BC5E9F4AFCDA}"/>
                  </a:ext>
                </a:extLst>
              </p:cNvPr>
              <p:cNvGrpSpPr/>
              <p:nvPr/>
            </p:nvGrpSpPr>
            <p:grpSpPr>
              <a:xfrm>
                <a:off x="6054206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302" name="사각형: 둥근 모서리 301">
                  <a:extLst>
                    <a:ext uri="{FF2B5EF4-FFF2-40B4-BE49-F238E27FC236}">
                      <a16:creationId xmlns:a16="http://schemas.microsoft.com/office/drawing/2014/main" id="{CF0A080E-118C-4454-1B0D-45F98A8D25E6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9E0DB05F-8CD6-9DD3-FC2C-5F0C09CAA56C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8EA582D7-95F3-5825-2A71-F267811DA3E4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BB98EE4C-0621-DC6A-4796-A2943DFB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94" name="그림 293">
                <a:extLst>
                  <a:ext uri="{FF2B5EF4-FFF2-40B4-BE49-F238E27FC236}">
                    <a16:creationId xmlns:a16="http://schemas.microsoft.com/office/drawing/2014/main" id="{8A0D849B-A2B9-5869-1782-7DF40F40E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95" name="그림 294">
                <a:extLst>
                  <a:ext uri="{FF2B5EF4-FFF2-40B4-BE49-F238E27FC236}">
                    <a16:creationId xmlns:a16="http://schemas.microsoft.com/office/drawing/2014/main" id="{62E753D8-8C88-A72A-33F9-DC9BA7132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96" name="그림 295">
                <a:extLst>
                  <a:ext uri="{FF2B5EF4-FFF2-40B4-BE49-F238E27FC236}">
                    <a16:creationId xmlns:a16="http://schemas.microsoft.com/office/drawing/2014/main" id="{BEA5C428-0843-B01F-12C8-8ADD1CD1C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97" name="그림 296">
                <a:extLst>
                  <a:ext uri="{FF2B5EF4-FFF2-40B4-BE49-F238E27FC236}">
                    <a16:creationId xmlns:a16="http://schemas.microsoft.com/office/drawing/2014/main" id="{3A5F4810-2453-99AE-2D8A-A778595B5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98" name="그림 297">
                <a:extLst>
                  <a:ext uri="{FF2B5EF4-FFF2-40B4-BE49-F238E27FC236}">
                    <a16:creationId xmlns:a16="http://schemas.microsoft.com/office/drawing/2014/main" id="{77BE8605-03E7-807D-0737-D768D9D38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299" name="그림 298">
                <a:extLst>
                  <a:ext uri="{FF2B5EF4-FFF2-40B4-BE49-F238E27FC236}">
                    <a16:creationId xmlns:a16="http://schemas.microsoft.com/office/drawing/2014/main" id="{2042BA8D-EBC2-E147-4D30-501D0E105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728388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00" name="그림 299">
                <a:extLst>
                  <a:ext uri="{FF2B5EF4-FFF2-40B4-BE49-F238E27FC236}">
                    <a16:creationId xmlns:a16="http://schemas.microsoft.com/office/drawing/2014/main" id="{5D56E210-5125-01D6-0D3D-16B49BB5B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728388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01" name="그림 300">
                <a:extLst>
                  <a:ext uri="{FF2B5EF4-FFF2-40B4-BE49-F238E27FC236}">
                    <a16:creationId xmlns:a16="http://schemas.microsoft.com/office/drawing/2014/main" id="{FB504ED8-5961-2E8A-7E0A-CB57D19C1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728388"/>
                <a:ext cx="180000" cy="159069"/>
              </a:xfrm>
              <a:prstGeom prst="rect">
                <a:avLst/>
              </a:prstGeom>
            </p:spPr>
          </p:pic>
        </p:grp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DA1FC15F-C3A6-D5FF-AA89-03A54972547A}"/>
                </a:ext>
              </a:extLst>
            </p:cNvPr>
            <p:cNvGrpSpPr/>
            <p:nvPr/>
          </p:nvGrpSpPr>
          <p:grpSpPr>
            <a:xfrm>
              <a:off x="8272479" y="3759338"/>
              <a:ext cx="744718" cy="729650"/>
              <a:chOff x="5356348" y="2994409"/>
              <a:chExt cx="1010444" cy="990000"/>
            </a:xfrm>
          </p:grpSpPr>
          <p:sp>
            <p:nvSpPr>
              <p:cNvPr id="366" name="직사각형 365">
                <a:extLst>
                  <a:ext uri="{FF2B5EF4-FFF2-40B4-BE49-F238E27FC236}">
                    <a16:creationId xmlns:a16="http://schemas.microsoft.com/office/drawing/2014/main" id="{DAD7D1B4-CC89-DA52-A8CF-C0560AC053B7}"/>
                  </a:ext>
                </a:extLst>
              </p:cNvPr>
              <p:cNvSpPr/>
              <p:nvPr/>
            </p:nvSpPr>
            <p:spPr>
              <a:xfrm>
                <a:off x="5356348" y="2994409"/>
                <a:ext cx="1010444" cy="990000"/>
              </a:xfrm>
              <a:prstGeom prst="rect">
                <a:avLst/>
              </a:prstGeom>
              <a:solidFill>
                <a:srgbClr val="C00000">
                  <a:alpha val="35000"/>
                </a:srgbClr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83C89EF8-5F43-A01D-1B6E-414EA4C20DFE}"/>
                  </a:ext>
                </a:extLst>
              </p:cNvPr>
              <p:cNvGrpSpPr/>
              <p:nvPr/>
            </p:nvGrpSpPr>
            <p:grpSpPr>
              <a:xfrm>
                <a:off x="5388699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409" name="사각형: 둥근 모서리 408">
                  <a:extLst>
                    <a:ext uri="{FF2B5EF4-FFF2-40B4-BE49-F238E27FC236}">
                      <a16:creationId xmlns:a16="http://schemas.microsoft.com/office/drawing/2014/main" id="{9E81AD0E-F9B8-F7E0-DC41-130D11E5E25A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FBF8CF2F-E6E0-3AA4-EB2B-AF1AB6EFBD7C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659E30FF-5A83-5DE7-DCBD-CA34563D5E71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368" name="그룹 367">
                <a:extLst>
                  <a:ext uri="{FF2B5EF4-FFF2-40B4-BE49-F238E27FC236}">
                    <a16:creationId xmlns:a16="http://schemas.microsoft.com/office/drawing/2014/main" id="{0899EA35-3451-B6A2-40C7-921119256831}"/>
                  </a:ext>
                </a:extLst>
              </p:cNvPr>
              <p:cNvGrpSpPr/>
              <p:nvPr/>
            </p:nvGrpSpPr>
            <p:grpSpPr>
              <a:xfrm>
                <a:off x="5721452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406" name="사각형: 둥근 모서리 405">
                  <a:extLst>
                    <a:ext uri="{FF2B5EF4-FFF2-40B4-BE49-F238E27FC236}">
                      <a16:creationId xmlns:a16="http://schemas.microsoft.com/office/drawing/2014/main" id="{BECC6F57-96DC-8656-FC55-21488097B72F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990097A8-759F-ABF2-003C-6154C84D2DBE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FC1CB2A4-3F15-1B11-71BB-46D99FAE7DAD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369" name="그룹 368">
                <a:extLst>
                  <a:ext uri="{FF2B5EF4-FFF2-40B4-BE49-F238E27FC236}">
                    <a16:creationId xmlns:a16="http://schemas.microsoft.com/office/drawing/2014/main" id="{61737620-5CB7-3E51-8037-34EC8A8246C8}"/>
                  </a:ext>
                </a:extLst>
              </p:cNvPr>
              <p:cNvGrpSpPr/>
              <p:nvPr/>
            </p:nvGrpSpPr>
            <p:grpSpPr>
              <a:xfrm>
                <a:off x="6054206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403" name="사각형: 둥근 모서리 402">
                  <a:extLst>
                    <a:ext uri="{FF2B5EF4-FFF2-40B4-BE49-F238E27FC236}">
                      <a16:creationId xmlns:a16="http://schemas.microsoft.com/office/drawing/2014/main" id="{C7B26021-6F2D-8E8E-9328-982425E3D993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5BD96916-6B2A-DEB3-FE4D-157169C30F99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027480BD-7184-A52D-B744-3BDC9A642758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4C23B72F-9003-060E-D932-D1ED351C4A56}"/>
                  </a:ext>
                </a:extLst>
              </p:cNvPr>
              <p:cNvGrpSpPr/>
              <p:nvPr/>
            </p:nvGrpSpPr>
            <p:grpSpPr>
              <a:xfrm>
                <a:off x="5388699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400" name="사각형: 둥근 모서리 399">
                  <a:extLst>
                    <a:ext uri="{FF2B5EF4-FFF2-40B4-BE49-F238E27FC236}">
                      <a16:creationId xmlns:a16="http://schemas.microsoft.com/office/drawing/2014/main" id="{E3992B09-C8B2-13AA-519A-299A5CFF85A7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8A49A33-7D9D-2675-E36F-087D6BD96FEC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9FB22C58-6805-0F39-959A-0B285B7D0580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D460AEE-AD9A-CA23-3382-9749B0C9381B}"/>
                  </a:ext>
                </a:extLst>
              </p:cNvPr>
              <p:cNvGrpSpPr/>
              <p:nvPr/>
            </p:nvGrpSpPr>
            <p:grpSpPr>
              <a:xfrm>
                <a:off x="5721452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397" name="사각형: 둥근 모서리 396">
                  <a:extLst>
                    <a:ext uri="{FF2B5EF4-FFF2-40B4-BE49-F238E27FC236}">
                      <a16:creationId xmlns:a16="http://schemas.microsoft.com/office/drawing/2014/main" id="{78D626DD-BF86-5D9D-77D5-174EC2688A7D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FF6C38D5-5B6D-71D0-4B14-1107F6AF3889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64347AB9-DB81-E8C7-CE58-1C9982395C1C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372" name="그룹 371">
                <a:extLst>
                  <a:ext uri="{FF2B5EF4-FFF2-40B4-BE49-F238E27FC236}">
                    <a16:creationId xmlns:a16="http://schemas.microsoft.com/office/drawing/2014/main" id="{2B308741-3588-BB1F-A591-630A981956DD}"/>
                  </a:ext>
                </a:extLst>
              </p:cNvPr>
              <p:cNvGrpSpPr/>
              <p:nvPr/>
            </p:nvGrpSpPr>
            <p:grpSpPr>
              <a:xfrm>
                <a:off x="6054206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394" name="사각형: 둥근 모서리 393">
                  <a:extLst>
                    <a:ext uri="{FF2B5EF4-FFF2-40B4-BE49-F238E27FC236}">
                      <a16:creationId xmlns:a16="http://schemas.microsoft.com/office/drawing/2014/main" id="{84E87753-6F72-C0BD-ECC5-C3B83652DEB3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1990F82B-E3CD-E0A6-073A-60919BFAAC29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D8450AD3-2054-3A35-3246-E57EDEF2EE9F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373" name="그룹 372">
                <a:extLst>
                  <a:ext uri="{FF2B5EF4-FFF2-40B4-BE49-F238E27FC236}">
                    <a16:creationId xmlns:a16="http://schemas.microsoft.com/office/drawing/2014/main" id="{5673D52C-7054-777E-69F3-33AB6C3EAE5F}"/>
                  </a:ext>
                </a:extLst>
              </p:cNvPr>
              <p:cNvGrpSpPr/>
              <p:nvPr/>
            </p:nvGrpSpPr>
            <p:grpSpPr>
              <a:xfrm>
                <a:off x="5388699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391" name="사각형: 둥근 모서리 390">
                  <a:extLst>
                    <a:ext uri="{FF2B5EF4-FFF2-40B4-BE49-F238E27FC236}">
                      <a16:creationId xmlns:a16="http://schemas.microsoft.com/office/drawing/2014/main" id="{01288664-061E-658E-97D0-B973F1676887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0C106C3C-17B0-1950-E29F-50F5EC49652D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D941B0FE-8F8F-5BA9-8D20-2850E2F346A4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374" name="그룹 373">
                <a:extLst>
                  <a:ext uri="{FF2B5EF4-FFF2-40B4-BE49-F238E27FC236}">
                    <a16:creationId xmlns:a16="http://schemas.microsoft.com/office/drawing/2014/main" id="{8897E76E-C0E2-9569-130A-C4F37792968C}"/>
                  </a:ext>
                </a:extLst>
              </p:cNvPr>
              <p:cNvGrpSpPr/>
              <p:nvPr/>
            </p:nvGrpSpPr>
            <p:grpSpPr>
              <a:xfrm>
                <a:off x="5721452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388" name="사각형: 둥근 모서리 387">
                  <a:extLst>
                    <a:ext uri="{FF2B5EF4-FFF2-40B4-BE49-F238E27FC236}">
                      <a16:creationId xmlns:a16="http://schemas.microsoft.com/office/drawing/2014/main" id="{FACF8A7E-0BBF-F710-6CBF-0341AB0FADDC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18DF6B4F-1FAF-4B69-07D7-8D1F479F5855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59356271-BA72-C1F5-ABA2-CE187D23F9A3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375" name="그룹 374">
                <a:extLst>
                  <a:ext uri="{FF2B5EF4-FFF2-40B4-BE49-F238E27FC236}">
                    <a16:creationId xmlns:a16="http://schemas.microsoft.com/office/drawing/2014/main" id="{9018E920-BB68-79A0-6964-5C83DF6D0111}"/>
                  </a:ext>
                </a:extLst>
              </p:cNvPr>
              <p:cNvGrpSpPr/>
              <p:nvPr/>
            </p:nvGrpSpPr>
            <p:grpSpPr>
              <a:xfrm>
                <a:off x="6054206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385" name="사각형: 둥근 모서리 384">
                  <a:extLst>
                    <a:ext uri="{FF2B5EF4-FFF2-40B4-BE49-F238E27FC236}">
                      <a16:creationId xmlns:a16="http://schemas.microsoft.com/office/drawing/2014/main" id="{2707B840-3134-56DC-773F-8EEE582A1582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0F89B39C-3D7E-4418-29C1-FE9B464B21B9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3F013681-968B-8402-FB35-EEB9DDE239FE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pic>
            <p:nvPicPr>
              <p:cNvPr id="376" name="그림 375">
                <a:extLst>
                  <a:ext uri="{FF2B5EF4-FFF2-40B4-BE49-F238E27FC236}">
                    <a16:creationId xmlns:a16="http://schemas.microsoft.com/office/drawing/2014/main" id="{D1002D44-4470-FECA-88B7-AC65BDC07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77" name="그림 376">
                <a:extLst>
                  <a:ext uri="{FF2B5EF4-FFF2-40B4-BE49-F238E27FC236}">
                    <a16:creationId xmlns:a16="http://schemas.microsoft.com/office/drawing/2014/main" id="{2E5D95D6-893F-F5A1-F06C-C1C6BE04B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78" name="그림 377">
                <a:extLst>
                  <a:ext uri="{FF2B5EF4-FFF2-40B4-BE49-F238E27FC236}">
                    <a16:creationId xmlns:a16="http://schemas.microsoft.com/office/drawing/2014/main" id="{ED6482E7-1622-1FBC-49B4-8AE9023C8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79" name="그림 378">
                <a:extLst>
                  <a:ext uri="{FF2B5EF4-FFF2-40B4-BE49-F238E27FC236}">
                    <a16:creationId xmlns:a16="http://schemas.microsoft.com/office/drawing/2014/main" id="{3B5840BD-50A3-88B4-91CA-AE6BCDD4C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80" name="그림 379">
                <a:extLst>
                  <a:ext uri="{FF2B5EF4-FFF2-40B4-BE49-F238E27FC236}">
                    <a16:creationId xmlns:a16="http://schemas.microsoft.com/office/drawing/2014/main" id="{3D4AD917-33B9-4224-257F-9695A24C2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81" name="그림 380">
                <a:extLst>
                  <a:ext uri="{FF2B5EF4-FFF2-40B4-BE49-F238E27FC236}">
                    <a16:creationId xmlns:a16="http://schemas.microsoft.com/office/drawing/2014/main" id="{4A1F6227-CF0E-1E61-755B-BE680EBB5D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82" name="그림 381">
                <a:extLst>
                  <a:ext uri="{FF2B5EF4-FFF2-40B4-BE49-F238E27FC236}">
                    <a16:creationId xmlns:a16="http://schemas.microsoft.com/office/drawing/2014/main" id="{21959CC0-7E52-A5D3-CF18-FA4BD408D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728388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83" name="그림 382">
                <a:extLst>
                  <a:ext uri="{FF2B5EF4-FFF2-40B4-BE49-F238E27FC236}">
                    <a16:creationId xmlns:a16="http://schemas.microsoft.com/office/drawing/2014/main" id="{E0C5EBF3-3DE5-A970-DA60-FAE31FB1E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728388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384" name="그림 383">
                <a:extLst>
                  <a:ext uri="{FF2B5EF4-FFF2-40B4-BE49-F238E27FC236}">
                    <a16:creationId xmlns:a16="http://schemas.microsoft.com/office/drawing/2014/main" id="{7846109A-79B5-4E0C-D04E-2E5ECB21C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728388"/>
                <a:ext cx="180000" cy="159069"/>
              </a:xfrm>
              <a:prstGeom prst="rect">
                <a:avLst/>
              </a:prstGeom>
            </p:spPr>
          </p:pic>
        </p:grpSp>
        <p:grpSp>
          <p:nvGrpSpPr>
            <p:cNvPr id="412" name="그룹 411">
              <a:extLst>
                <a:ext uri="{FF2B5EF4-FFF2-40B4-BE49-F238E27FC236}">
                  <a16:creationId xmlns:a16="http://schemas.microsoft.com/office/drawing/2014/main" id="{0C465932-AD75-C552-28E3-03D518DBE263}"/>
                </a:ext>
              </a:extLst>
            </p:cNvPr>
            <p:cNvGrpSpPr/>
            <p:nvPr/>
          </p:nvGrpSpPr>
          <p:grpSpPr>
            <a:xfrm>
              <a:off x="9063039" y="3759338"/>
              <a:ext cx="744718" cy="729650"/>
              <a:chOff x="5356348" y="2994409"/>
              <a:chExt cx="1010444" cy="990000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166D293F-E61B-4058-1AE4-330B93D10573}"/>
                  </a:ext>
                </a:extLst>
              </p:cNvPr>
              <p:cNvSpPr/>
              <p:nvPr/>
            </p:nvSpPr>
            <p:spPr>
              <a:xfrm>
                <a:off x="5356348" y="2994409"/>
                <a:ext cx="1010444" cy="990000"/>
              </a:xfrm>
              <a:prstGeom prst="rect">
                <a:avLst/>
              </a:prstGeom>
              <a:solidFill>
                <a:srgbClr val="C00000">
                  <a:alpha val="35000"/>
                </a:srgbClr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grpSp>
            <p:nvGrpSpPr>
              <p:cNvPr id="414" name="그룹 413">
                <a:extLst>
                  <a:ext uri="{FF2B5EF4-FFF2-40B4-BE49-F238E27FC236}">
                    <a16:creationId xmlns:a16="http://schemas.microsoft.com/office/drawing/2014/main" id="{0A87FD44-8067-C8DB-4817-9CDACE383FD5}"/>
                  </a:ext>
                </a:extLst>
              </p:cNvPr>
              <p:cNvGrpSpPr/>
              <p:nvPr/>
            </p:nvGrpSpPr>
            <p:grpSpPr>
              <a:xfrm>
                <a:off x="5388699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456" name="사각형: 둥근 모서리 455">
                  <a:extLst>
                    <a:ext uri="{FF2B5EF4-FFF2-40B4-BE49-F238E27FC236}">
                      <a16:creationId xmlns:a16="http://schemas.microsoft.com/office/drawing/2014/main" id="{ABFB6A01-AD84-4496-C08E-7CDA162679FA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A001D33C-AA77-556F-283B-B6F7AD144D5C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B1F10FAB-F0AB-1F66-B843-2CD70AA56C07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415" name="그룹 414">
                <a:extLst>
                  <a:ext uri="{FF2B5EF4-FFF2-40B4-BE49-F238E27FC236}">
                    <a16:creationId xmlns:a16="http://schemas.microsoft.com/office/drawing/2014/main" id="{2415CBE8-81CC-DFEC-4CBB-3AED4AC3DE91}"/>
                  </a:ext>
                </a:extLst>
              </p:cNvPr>
              <p:cNvGrpSpPr/>
              <p:nvPr/>
            </p:nvGrpSpPr>
            <p:grpSpPr>
              <a:xfrm>
                <a:off x="5721452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453" name="사각형: 둥근 모서리 452">
                  <a:extLst>
                    <a:ext uri="{FF2B5EF4-FFF2-40B4-BE49-F238E27FC236}">
                      <a16:creationId xmlns:a16="http://schemas.microsoft.com/office/drawing/2014/main" id="{E0769DD8-A96D-0B50-E9B7-2D56FEAFC93A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3AF05D24-59FD-000C-AB15-AF32533981D9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4C8B5208-262A-22BC-5110-70C13103D8B4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416" name="그룹 415">
                <a:extLst>
                  <a:ext uri="{FF2B5EF4-FFF2-40B4-BE49-F238E27FC236}">
                    <a16:creationId xmlns:a16="http://schemas.microsoft.com/office/drawing/2014/main" id="{67F14BAB-E74B-B57B-4A8B-5799A439503E}"/>
                  </a:ext>
                </a:extLst>
              </p:cNvPr>
              <p:cNvGrpSpPr/>
              <p:nvPr/>
            </p:nvGrpSpPr>
            <p:grpSpPr>
              <a:xfrm>
                <a:off x="6054206" y="3029318"/>
                <a:ext cx="293050" cy="294625"/>
                <a:chOff x="5398225" y="3034081"/>
                <a:chExt cx="331948" cy="333732"/>
              </a:xfrm>
            </p:grpSpPr>
            <p:sp>
              <p:nvSpPr>
                <p:cNvPr id="450" name="사각형: 둥근 모서리 449">
                  <a:extLst>
                    <a:ext uri="{FF2B5EF4-FFF2-40B4-BE49-F238E27FC236}">
                      <a16:creationId xmlns:a16="http://schemas.microsoft.com/office/drawing/2014/main" id="{AD1E768D-C133-E65B-DDA2-45CE881FC1D9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FDAF5E52-8607-BC18-DCB8-496E3D485C30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F1E56B3F-4E22-8BEE-F367-23888E8AB94B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417" name="그룹 416">
                <a:extLst>
                  <a:ext uri="{FF2B5EF4-FFF2-40B4-BE49-F238E27FC236}">
                    <a16:creationId xmlns:a16="http://schemas.microsoft.com/office/drawing/2014/main" id="{B6136619-EDD1-E8B0-33F1-E70BD74131B0}"/>
                  </a:ext>
                </a:extLst>
              </p:cNvPr>
              <p:cNvGrpSpPr/>
              <p:nvPr/>
            </p:nvGrpSpPr>
            <p:grpSpPr>
              <a:xfrm>
                <a:off x="5388699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447" name="사각형: 둥근 모서리 446">
                  <a:extLst>
                    <a:ext uri="{FF2B5EF4-FFF2-40B4-BE49-F238E27FC236}">
                      <a16:creationId xmlns:a16="http://schemas.microsoft.com/office/drawing/2014/main" id="{F93626CF-412C-A6D0-96FB-AB570B09EB28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4FD663F1-1214-B5E4-9022-8CD53674ECE5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7ECB4F50-8D6E-D506-586F-4DE127D3E5CC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418" name="그룹 417">
                <a:extLst>
                  <a:ext uri="{FF2B5EF4-FFF2-40B4-BE49-F238E27FC236}">
                    <a16:creationId xmlns:a16="http://schemas.microsoft.com/office/drawing/2014/main" id="{920F699A-3429-F573-2A33-E85694534549}"/>
                  </a:ext>
                </a:extLst>
              </p:cNvPr>
              <p:cNvGrpSpPr/>
              <p:nvPr/>
            </p:nvGrpSpPr>
            <p:grpSpPr>
              <a:xfrm>
                <a:off x="5721452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444" name="사각형: 둥근 모서리 443">
                  <a:extLst>
                    <a:ext uri="{FF2B5EF4-FFF2-40B4-BE49-F238E27FC236}">
                      <a16:creationId xmlns:a16="http://schemas.microsoft.com/office/drawing/2014/main" id="{4C0188D3-57A2-1415-CC10-02B424677F31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A1A1D28A-DB17-4C56-5549-DE83D8478BF0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5EAD0E85-1D3D-CEC1-178E-07A70198012C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AF175FE3-2498-9ECE-B08E-726E8AD58900}"/>
                  </a:ext>
                </a:extLst>
              </p:cNvPr>
              <p:cNvGrpSpPr/>
              <p:nvPr/>
            </p:nvGrpSpPr>
            <p:grpSpPr>
              <a:xfrm>
                <a:off x="6054206" y="3345374"/>
                <a:ext cx="293050" cy="294625"/>
                <a:chOff x="5398225" y="3034081"/>
                <a:chExt cx="331948" cy="333732"/>
              </a:xfrm>
            </p:grpSpPr>
            <p:sp>
              <p:nvSpPr>
                <p:cNvPr id="441" name="사각형: 둥근 모서리 440">
                  <a:extLst>
                    <a:ext uri="{FF2B5EF4-FFF2-40B4-BE49-F238E27FC236}">
                      <a16:creationId xmlns:a16="http://schemas.microsoft.com/office/drawing/2014/main" id="{5B044D78-FEA5-21A4-D320-BD6EAB0C740D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2BCF1433-4945-4719-0BF1-CD90B54A8DB0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59FCC6E2-9919-9F4C-8327-4310E3F50C37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420" name="그룹 419">
                <a:extLst>
                  <a:ext uri="{FF2B5EF4-FFF2-40B4-BE49-F238E27FC236}">
                    <a16:creationId xmlns:a16="http://schemas.microsoft.com/office/drawing/2014/main" id="{F60BD37E-7DC5-999B-BCF8-2200D58886BB}"/>
                  </a:ext>
                </a:extLst>
              </p:cNvPr>
              <p:cNvGrpSpPr/>
              <p:nvPr/>
            </p:nvGrpSpPr>
            <p:grpSpPr>
              <a:xfrm>
                <a:off x="5388699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438" name="사각형: 둥근 모서리 437">
                  <a:extLst>
                    <a:ext uri="{FF2B5EF4-FFF2-40B4-BE49-F238E27FC236}">
                      <a16:creationId xmlns:a16="http://schemas.microsoft.com/office/drawing/2014/main" id="{0F2D3AC7-B2C4-52F4-6BE5-A3AC482CB1A2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34585CFE-6CDA-48DB-5838-03FA7FD36C1F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D43D4F35-D14B-8B21-942A-6DBADE26A45B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421" name="그룹 420">
                <a:extLst>
                  <a:ext uri="{FF2B5EF4-FFF2-40B4-BE49-F238E27FC236}">
                    <a16:creationId xmlns:a16="http://schemas.microsoft.com/office/drawing/2014/main" id="{8DC369C0-05E0-66CE-E5BB-A8065C651ABD}"/>
                  </a:ext>
                </a:extLst>
              </p:cNvPr>
              <p:cNvGrpSpPr/>
              <p:nvPr/>
            </p:nvGrpSpPr>
            <p:grpSpPr>
              <a:xfrm>
                <a:off x="5721452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435" name="사각형: 둥근 모서리 434">
                  <a:extLst>
                    <a:ext uri="{FF2B5EF4-FFF2-40B4-BE49-F238E27FC236}">
                      <a16:creationId xmlns:a16="http://schemas.microsoft.com/office/drawing/2014/main" id="{DEEBAD13-4833-2372-3EFF-34F1EC369A34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77CF4128-CD98-306A-854E-48380CBE6ECC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9033890A-9F4F-2F71-7977-7775F84180C5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grpSp>
            <p:nvGrpSpPr>
              <p:cNvPr id="422" name="그룹 421">
                <a:extLst>
                  <a:ext uri="{FF2B5EF4-FFF2-40B4-BE49-F238E27FC236}">
                    <a16:creationId xmlns:a16="http://schemas.microsoft.com/office/drawing/2014/main" id="{FF35DAB4-04DC-8D60-3C77-E3BE6D62FB2F}"/>
                  </a:ext>
                </a:extLst>
              </p:cNvPr>
              <p:cNvGrpSpPr/>
              <p:nvPr/>
            </p:nvGrpSpPr>
            <p:grpSpPr>
              <a:xfrm>
                <a:off x="6054206" y="3661430"/>
                <a:ext cx="293050" cy="294625"/>
                <a:chOff x="5398225" y="3034081"/>
                <a:chExt cx="331948" cy="333732"/>
              </a:xfrm>
            </p:grpSpPr>
            <p:sp>
              <p:nvSpPr>
                <p:cNvPr id="432" name="사각형: 둥근 모서리 431">
                  <a:extLst>
                    <a:ext uri="{FF2B5EF4-FFF2-40B4-BE49-F238E27FC236}">
                      <a16:creationId xmlns:a16="http://schemas.microsoft.com/office/drawing/2014/main" id="{90FA95F2-344F-1130-8C5C-4CCF48432DC7}"/>
                    </a:ext>
                  </a:extLst>
                </p:cNvPr>
                <p:cNvSpPr/>
                <p:nvPr/>
              </p:nvSpPr>
              <p:spPr>
                <a:xfrm>
                  <a:off x="5398225" y="3034081"/>
                  <a:ext cx="324000" cy="324000"/>
                </a:xfrm>
                <a:prstGeom prst="roundRect">
                  <a:avLst>
                    <a:gd name="adj" fmla="val 10052"/>
                  </a:avLst>
                </a:prstGeom>
                <a:solidFill>
                  <a:schemeClr val="bg1"/>
                </a:solidFill>
                <a:ln w="12700">
                  <a:solidFill>
                    <a:srgbClr val="006D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723CFE36-C752-F0AD-F199-47C26739194B}"/>
                    </a:ext>
                  </a:extLst>
                </p:cNvPr>
                <p:cNvSpPr/>
                <p:nvPr/>
              </p:nvSpPr>
              <p:spPr>
                <a:xfrm>
                  <a:off x="5528063" y="3043813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FAAE6BC7-742D-AD83-0560-23BDDEF63139}"/>
                    </a:ext>
                  </a:extLst>
                </p:cNvPr>
                <p:cNvSpPr/>
                <p:nvPr/>
              </p:nvSpPr>
              <p:spPr>
                <a:xfrm rot="16200000">
                  <a:off x="5536681" y="3043082"/>
                  <a:ext cx="62983" cy="324000"/>
                </a:xfrm>
                <a:prstGeom prst="rect">
                  <a:avLst/>
                </a:prstGeom>
                <a:solidFill>
                  <a:srgbClr val="006D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pic>
            <p:nvPicPr>
              <p:cNvPr id="423" name="그림 422">
                <a:extLst>
                  <a:ext uri="{FF2B5EF4-FFF2-40B4-BE49-F238E27FC236}">
                    <a16:creationId xmlns:a16="http://schemas.microsoft.com/office/drawing/2014/main" id="{CAC73FB3-2F68-AA03-9A60-EA00B1C05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424" name="그림 423">
                <a:extLst>
                  <a:ext uri="{FF2B5EF4-FFF2-40B4-BE49-F238E27FC236}">
                    <a16:creationId xmlns:a16="http://schemas.microsoft.com/office/drawing/2014/main" id="{D4FA3B89-2A89-F3D7-CE29-57E89FF01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425" name="그림 424">
                <a:extLst>
                  <a:ext uri="{FF2B5EF4-FFF2-40B4-BE49-F238E27FC236}">
                    <a16:creationId xmlns:a16="http://schemas.microsoft.com/office/drawing/2014/main" id="{7FF33219-46EA-26B2-3BF9-0F9C76A59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102475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426" name="그림 425">
                <a:extLst>
                  <a:ext uri="{FF2B5EF4-FFF2-40B4-BE49-F238E27FC236}">
                    <a16:creationId xmlns:a16="http://schemas.microsoft.com/office/drawing/2014/main" id="{63575DB0-91CD-44EE-2125-1A1B5AAEE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427" name="그림 426">
                <a:extLst>
                  <a:ext uri="{FF2B5EF4-FFF2-40B4-BE49-F238E27FC236}">
                    <a16:creationId xmlns:a16="http://schemas.microsoft.com/office/drawing/2014/main" id="{846BCA75-9FD5-02E7-103D-2F99F6EC0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428" name="그림 427">
                <a:extLst>
                  <a:ext uri="{FF2B5EF4-FFF2-40B4-BE49-F238E27FC236}">
                    <a16:creationId xmlns:a16="http://schemas.microsoft.com/office/drawing/2014/main" id="{E8F98F7E-E3E6-303B-D113-F7CE892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414851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429" name="그림 428">
                <a:extLst>
                  <a:ext uri="{FF2B5EF4-FFF2-40B4-BE49-F238E27FC236}">
                    <a16:creationId xmlns:a16="http://schemas.microsoft.com/office/drawing/2014/main" id="{162142FD-3F1B-AB7C-DA59-C10DCED0A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0124" y="3728388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430" name="그림 429">
                <a:extLst>
                  <a:ext uri="{FF2B5EF4-FFF2-40B4-BE49-F238E27FC236}">
                    <a16:creationId xmlns:a16="http://schemas.microsoft.com/office/drawing/2014/main" id="{A9BA0C11-7AF7-9747-E50F-8E699F797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897" y="3728388"/>
                <a:ext cx="180000" cy="159069"/>
              </a:xfrm>
              <a:prstGeom prst="rect">
                <a:avLst/>
              </a:prstGeom>
            </p:spPr>
          </p:pic>
          <p:pic>
            <p:nvPicPr>
              <p:cNvPr id="431" name="그림 430">
                <a:extLst>
                  <a:ext uri="{FF2B5EF4-FFF2-40B4-BE49-F238E27FC236}">
                    <a16:creationId xmlns:a16="http://schemas.microsoft.com/office/drawing/2014/main" id="{90BA23A1-D45F-57C3-846E-0565D0D8F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5765" y="3728388"/>
                <a:ext cx="180000" cy="159069"/>
              </a:xfrm>
              <a:prstGeom prst="rect">
                <a:avLst/>
              </a:prstGeom>
            </p:spPr>
          </p:pic>
        </p:grpSp>
      </p:grpSp>
      <p:sp>
        <p:nvSpPr>
          <p:cNvPr id="461" name="TextBox 460">
            <a:extLst>
              <a:ext uri="{FF2B5EF4-FFF2-40B4-BE49-F238E27FC236}">
                <a16:creationId xmlns:a16="http://schemas.microsoft.com/office/drawing/2014/main" id="{34B7D870-B7C2-F961-CF8D-E263E4726958}"/>
              </a:ext>
            </a:extLst>
          </p:cNvPr>
          <p:cNvSpPr txBox="1"/>
          <p:nvPr/>
        </p:nvSpPr>
        <p:spPr>
          <a:xfrm>
            <a:off x="7902256" y="5403939"/>
            <a:ext cx="1919080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저용량 저속 전송된 고압축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</a:t>
            </a:r>
            <a:b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해제가 느리고 손실 또한 발생</a:t>
            </a:r>
          </a:p>
        </p:txBody>
      </p:sp>
      <p:grpSp>
        <p:nvGrpSpPr>
          <p:cNvPr id="507" name="그룹 506">
            <a:extLst>
              <a:ext uri="{FF2B5EF4-FFF2-40B4-BE49-F238E27FC236}">
                <a16:creationId xmlns:a16="http://schemas.microsoft.com/office/drawing/2014/main" id="{3DF6E5D8-26DC-4D15-160E-2F9A95437CB2}"/>
              </a:ext>
            </a:extLst>
          </p:cNvPr>
          <p:cNvGrpSpPr/>
          <p:nvPr/>
        </p:nvGrpSpPr>
        <p:grpSpPr>
          <a:xfrm>
            <a:off x="9089673" y="2982535"/>
            <a:ext cx="576089" cy="1194302"/>
            <a:chOff x="9395017" y="2932445"/>
            <a:chExt cx="676274" cy="1401999"/>
          </a:xfrm>
        </p:grpSpPr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9CF16B0B-3175-DE79-5A86-CCAE54009D92}"/>
                </a:ext>
              </a:extLst>
            </p:cNvPr>
            <p:cNvSpPr txBox="1"/>
            <p:nvPr/>
          </p:nvSpPr>
          <p:spPr>
            <a:xfrm>
              <a:off x="9403470" y="2932445"/>
              <a:ext cx="667821" cy="272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en-US" altLang="ko-KR" sz="1050" i="1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 Restored</a:t>
              </a:r>
              <a:br>
                <a:rPr lang="en-US" altLang="ko-KR" sz="1050" i="1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</a:br>
              <a:r>
                <a:rPr lang="en-US" altLang="ko-KR" sz="1050" i="1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Data</a:t>
              </a:r>
              <a:endParaRPr lang="ko-KR" altLang="en-US" sz="105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505" name="그룹 504">
              <a:extLst>
                <a:ext uri="{FF2B5EF4-FFF2-40B4-BE49-F238E27FC236}">
                  <a16:creationId xmlns:a16="http://schemas.microsoft.com/office/drawing/2014/main" id="{4EE2C121-213D-CF29-2E3B-F8CE496E7880}"/>
                </a:ext>
              </a:extLst>
            </p:cNvPr>
            <p:cNvGrpSpPr/>
            <p:nvPr/>
          </p:nvGrpSpPr>
          <p:grpSpPr>
            <a:xfrm>
              <a:off x="9395017" y="3119292"/>
              <a:ext cx="614245" cy="1215152"/>
              <a:chOff x="9395017" y="3176442"/>
              <a:chExt cx="614245" cy="1215152"/>
            </a:xfrm>
          </p:grpSpPr>
          <p:pic>
            <p:nvPicPr>
              <p:cNvPr id="462" name="그림 461">
                <a:extLst>
                  <a:ext uri="{FF2B5EF4-FFF2-40B4-BE49-F238E27FC236}">
                    <a16:creationId xmlns:a16="http://schemas.microsoft.com/office/drawing/2014/main" id="{BAB5FD2A-B9E3-EC30-78E5-B2D8E59B0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586904" y="3297209"/>
                <a:ext cx="308457" cy="275408"/>
              </a:xfrm>
              <a:prstGeom prst="rect">
                <a:avLst/>
              </a:prstGeom>
            </p:spPr>
          </p:pic>
          <p:pic>
            <p:nvPicPr>
              <p:cNvPr id="463" name="그림 462">
                <a:extLst>
                  <a:ext uri="{FF2B5EF4-FFF2-40B4-BE49-F238E27FC236}">
                    <a16:creationId xmlns:a16="http://schemas.microsoft.com/office/drawing/2014/main" id="{36DAC6F9-3584-1AAD-8504-064523438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586904" y="3686226"/>
                <a:ext cx="308456" cy="275408"/>
              </a:xfrm>
              <a:prstGeom prst="rect">
                <a:avLst/>
              </a:prstGeom>
            </p:spPr>
          </p:pic>
          <p:pic>
            <p:nvPicPr>
              <p:cNvPr id="464" name="그림 463">
                <a:extLst>
                  <a:ext uri="{FF2B5EF4-FFF2-40B4-BE49-F238E27FC236}">
                    <a16:creationId xmlns:a16="http://schemas.microsoft.com/office/drawing/2014/main" id="{EC0759B6-B909-4AB9-8C82-BF1CA0E12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586904" y="4043985"/>
                <a:ext cx="308456" cy="275408"/>
              </a:xfrm>
              <a:prstGeom prst="rect">
                <a:avLst/>
              </a:prstGeom>
            </p:spPr>
          </p:pic>
          <p:sp>
            <p:nvSpPr>
              <p:cNvPr id="476" name="사각형: 둥근 모서리 475">
                <a:extLst>
                  <a:ext uri="{FF2B5EF4-FFF2-40B4-BE49-F238E27FC236}">
                    <a16:creationId xmlns:a16="http://schemas.microsoft.com/office/drawing/2014/main" id="{DC59B202-3C1D-6733-E31D-48AE22867851}"/>
                  </a:ext>
                </a:extLst>
              </p:cNvPr>
              <p:cNvSpPr/>
              <p:nvPr/>
            </p:nvSpPr>
            <p:spPr>
              <a:xfrm>
                <a:off x="9476701" y="3242068"/>
                <a:ext cx="488241" cy="1149526"/>
              </a:xfrm>
              <a:prstGeom prst="roundRect">
                <a:avLst>
                  <a:gd name="adj" fmla="val 7998"/>
                </a:avLst>
              </a:prstGeom>
              <a:noFill/>
              <a:ln w="6350">
                <a:solidFill>
                  <a:srgbClr val="006D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0ADF32C9-A947-3BF2-CD19-C372AA5088CE}"/>
                  </a:ext>
                </a:extLst>
              </p:cNvPr>
              <p:cNvSpPr txBox="1"/>
              <p:nvPr/>
            </p:nvSpPr>
            <p:spPr>
              <a:xfrm>
                <a:off x="9404836" y="3176442"/>
                <a:ext cx="604426" cy="325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200" b="1" dirty="0">
                    <a:solidFill>
                      <a:srgbClr val="006D00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 </a:t>
                </a:r>
                <a:endParaRPr lang="ko-KR" altLang="en-US" sz="1200" b="1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D6AD42C1-0B87-055F-3B34-454CB95642BE}"/>
                  </a:ext>
                </a:extLst>
              </p:cNvPr>
              <p:cNvSpPr txBox="1"/>
              <p:nvPr/>
            </p:nvSpPr>
            <p:spPr>
              <a:xfrm>
                <a:off x="9395017" y="3552966"/>
                <a:ext cx="604426" cy="325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200" b="1" dirty="0">
                    <a:solidFill>
                      <a:srgbClr val="006D00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 </a:t>
                </a:r>
                <a:endParaRPr lang="ko-KR" altLang="en-US" sz="1200" b="1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A105BF46-468B-8EDA-7643-5F7F62C0CB60}"/>
                  </a:ext>
                </a:extLst>
              </p:cNvPr>
              <p:cNvSpPr txBox="1"/>
              <p:nvPr/>
            </p:nvSpPr>
            <p:spPr>
              <a:xfrm>
                <a:off x="9395017" y="3936455"/>
                <a:ext cx="604426" cy="325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200" b="1" dirty="0">
                    <a:solidFill>
                      <a:srgbClr val="006D00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 </a:t>
                </a:r>
                <a:endParaRPr lang="ko-KR" altLang="en-US" sz="1200" b="1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id="{C61D317F-601A-75E0-6505-49EDE64B3A05}"/>
              </a:ext>
            </a:extLst>
          </p:cNvPr>
          <p:cNvGrpSpPr/>
          <p:nvPr/>
        </p:nvGrpSpPr>
        <p:grpSpPr>
          <a:xfrm>
            <a:off x="8761790" y="4437595"/>
            <a:ext cx="912539" cy="812610"/>
            <a:chOff x="9075062" y="4421267"/>
            <a:chExt cx="912539" cy="812610"/>
          </a:xfrm>
        </p:grpSpPr>
        <p:pic>
          <p:nvPicPr>
            <p:cNvPr id="465" name="그림 464">
              <a:extLst>
                <a:ext uri="{FF2B5EF4-FFF2-40B4-BE49-F238E27FC236}">
                  <a16:creationId xmlns:a16="http://schemas.microsoft.com/office/drawing/2014/main" id="{C3C33A19-5494-BA78-09D5-A9145129C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63936" y="4582714"/>
              <a:ext cx="308457" cy="275408"/>
            </a:xfrm>
            <a:prstGeom prst="rect">
              <a:avLst/>
            </a:prstGeom>
          </p:spPr>
        </p:pic>
        <p:sp>
          <p:nvSpPr>
            <p:cNvPr id="477" name="사각형: 둥근 모서리 476">
              <a:extLst>
                <a:ext uri="{FF2B5EF4-FFF2-40B4-BE49-F238E27FC236}">
                  <a16:creationId xmlns:a16="http://schemas.microsoft.com/office/drawing/2014/main" id="{D3BBD50E-E9E4-8B89-FB0F-EAE2749F3F81}"/>
                </a:ext>
              </a:extLst>
            </p:cNvPr>
            <p:cNvSpPr/>
            <p:nvPr/>
          </p:nvSpPr>
          <p:spPr>
            <a:xfrm>
              <a:off x="9075062" y="4547935"/>
              <a:ext cx="889880" cy="685942"/>
            </a:xfrm>
            <a:prstGeom prst="roundRect">
              <a:avLst>
                <a:gd name="adj" fmla="val 7998"/>
              </a:avLst>
            </a:prstGeom>
            <a:noFill/>
            <a:ln w="6350">
              <a:solidFill>
                <a:srgbClr val="006D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8582F191-C1EE-692C-00B5-DFAC6C293051}"/>
                </a:ext>
              </a:extLst>
            </p:cNvPr>
            <p:cNvSpPr txBox="1"/>
            <p:nvPr/>
          </p:nvSpPr>
          <p:spPr>
            <a:xfrm>
              <a:off x="9128923" y="4421267"/>
              <a:ext cx="858678" cy="128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50" i="1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 Restored Data </a:t>
              </a:r>
              <a:endParaRPr lang="ko-KR" altLang="en-US" sz="105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909CE86E-1D3C-5DCA-26B3-1CB91DC938B3}"/>
                </a:ext>
              </a:extLst>
            </p:cNvPr>
            <p:cNvSpPr txBox="1"/>
            <p:nvPr/>
          </p:nvSpPr>
          <p:spPr>
            <a:xfrm>
              <a:off x="9179828" y="4499211"/>
              <a:ext cx="5148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200" b="1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 </a:t>
              </a:r>
              <a:endParaRPr lang="ko-KR" altLang="en-US" sz="1200" b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3BA196CA-3395-1E15-1B9B-FCF25C01732F}"/>
              </a:ext>
            </a:extLst>
          </p:cNvPr>
          <p:cNvGrpSpPr/>
          <p:nvPr/>
        </p:nvGrpSpPr>
        <p:grpSpPr>
          <a:xfrm>
            <a:off x="10085499" y="2977245"/>
            <a:ext cx="1307248" cy="1169872"/>
            <a:chOff x="10228575" y="2945957"/>
            <a:chExt cx="1506941" cy="1348580"/>
          </a:xfrm>
        </p:grpSpPr>
        <p:pic>
          <p:nvPicPr>
            <p:cNvPr id="486" name="그림 485">
              <a:extLst>
                <a:ext uri="{FF2B5EF4-FFF2-40B4-BE49-F238E27FC236}">
                  <a16:creationId xmlns:a16="http://schemas.microsoft.com/office/drawing/2014/main" id="{F5F5B1A2-C4AD-28BB-15C4-038FEBE41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</a:blip>
            <a:stretch>
              <a:fillRect/>
            </a:stretch>
          </p:blipFill>
          <p:spPr>
            <a:xfrm>
              <a:off x="10228575" y="2945957"/>
              <a:ext cx="1361125" cy="1348580"/>
            </a:xfrm>
            <a:prstGeom prst="rect">
              <a:avLst/>
            </a:prstGeom>
          </p:spPr>
        </p:pic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5CA8122B-D141-260C-B62D-5630D9D48C16}"/>
                </a:ext>
              </a:extLst>
            </p:cNvPr>
            <p:cNvSpPr/>
            <p:nvPr/>
          </p:nvSpPr>
          <p:spPr>
            <a:xfrm>
              <a:off x="10943516" y="3330331"/>
              <a:ext cx="792000" cy="602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pic>
          <p:nvPicPr>
            <p:cNvPr id="488" name="그림 487">
              <a:extLst>
                <a:ext uri="{FF2B5EF4-FFF2-40B4-BE49-F238E27FC236}">
                  <a16:creationId xmlns:a16="http://schemas.microsoft.com/office/drawing/2014/main" id="{D1B21992-5A3E-CBBF-BD26-38770A220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50893" y="3614013"/>
              <a:ext cx="395825" cy="353415"/>
            </a:xfrm>
            <a:prstGeom prst="rect">
              <a:avLst/>
            </a:prstGeom>
          </p:spPr>
        </p:pic>
        <p:pic>
          <p:nvPicPr>
            <p:cNvPr id="489" name="그림 488">
              <a:extLst>
                <a:ext uri="{FF2B5EF4-FFF2-40B4-BE49-F238E27FC236}">
                  <a16:creationId xmlns:a16="http://schemas.microsoft.com/office/drawing/2014/main" id="{81AFA72C-8163-B5C8-F37D-2254639E6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223970" y="3614013"/>
              <a:ext cx="395825" cy="353415"/>
            </a:xfrm>
            <a:prstGeom prst="rect">
              <a:avLst/>
            </a:prstGeom>
          </p:spPr>
        </p:pic>
        <p:pic>
          <p:nvPicPr>
            <p:cNvPr id="490" name="그림 489">
              <a:extLst>
                <a:ext uri="{FF2B5EF4-FFF2-40B4-BE49-F238E27FC236}">
                  <a16:creationId xmlns:a16="http://schemas.microsoft.com/office/drawing/2014/main" id="{6E103CAA-A786-F933-1EBE-6F9BAA831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994320" y="3302793"/>
              <a:ext cx="395825" cy="353415"/>
            </a:xfrm>
            <a:prstGeom prst="rect">
              <a:avLst/>
            </a:prstGeom>
          </p:spPr>
        </p:pic>
      </p:grpSp>
      <p:grpSp>
        <p:nvGrpSpPr>
          <p:cNvPr id="494" name="그룹 493">
            <a:extLst>
              <a:ext uri="{FF2B5EF4-FFF2-40B4-BE49-F238E27FC236}">
                <a16:creationId xmlns:a16="http://schemas.microsoft.com/office/drawing/2014/main" id="{5FB9B9EB-3E16-880B-43BD-2DE42CFE78B7}"/>
              </a:ext>
            </a:extLst>
          </p:cNvPr>
          <p:cNvGrpSpPr/>
          <p:nvPr/>
        </p:nvGrpSpPr>
        <p:grpSpPr>
          <a:xfrm>
            <a:off x="10085499" y="4161606"/>
            <a:ext cx="1307248" cy="1169872"/>
            <a:chOff x="10228575" y="4013589"/>
            <a:chExt cx="1506941" cy="1348580"/>
          </a:xfrm>
        </p:grpSpPr>
        <p:pic>
          <p:nvPicPr>
            <p:cNvPr id="491" name="그림 490">
              <a:extLst>
                <a:ext uri="{FF2B5EF4-FFF2-40B4-BE49-F238E27FC236}">
                  <a16:creationId xmlns:a16="http://schemas.microsoft.com/office/drawing/2014/main" id="{BA0A00B1-3DEB-820E-B89F-F26E4D29F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228575" y="4013589"/>
              <a:ext cx="1361125" cy="1348580"/>
            </a:xfrm>
            <a:prstGeom prst="rect">
              <a:avLst/>
            </a:prstGeom>
          </p:spPr>
        </p:pic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D357AC2D-1B14-D002-1A55-F973254E0F56}"/>
                </a:ext>
              </a:extLst>
            </p:cNvPr>
            <p:cNvSpPr/>
            <p:nvPr/>
          </p:nvSpPr>
          <p:spPr>
            <a:xfrm>
              <a:off x="10943516" y="4414553"/>
              <a:ext cx="792000" cy="602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495" name="그림 494">
            <a:extLst>
              <a:ext uri="{FF2B5EF4-FFF2-40B4-BE49-F238E27FC236}">
                <a16:creationId xmlns:a16="http://schemas.microsoft.com/office/drawing/2014/main" id="{93AE0249-9BC7-B308-32A7-8D4B47E49EC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7750" y="4688308"/>
            <a:ext cx="343372" cy="306582"/>
          </a:xfrm>
          <a:prstGeom prst="rect">
            <a:avLst/>
          </a:prstGeom>
        </p:spPr>
      </p:pic>
      <p:cxnSp>
        <p:nvCxnSpPr>
          <p:cNvPr id="497" name="직선 연결선 496">
            <a:extLst>
              <a:ext uri="{FF2B5EF4-FFF2-40B4-BE49-F238E27FC236}">
                <a16:creationId xmlns:a16="http://schemas.microsoft.com/office/drawing/2014/main" id="{DBDEAE7A-966B-3E74-14F6-06CC105F5233}"/>
              </a:ext>
            </a:extLst>
          </p:cNvPr>
          <p:cNvCxnSpPr/>
          <p:nvPr/>
        </p:nvCxnSpPr>
        <p:spPr>
          <a:xfrm>
            <a:off x="10663450" y="3251960"/>
            <a:ext cx="80349" cy="77773"/>
          </a:xfrm>
          <a:prstGeom prst="line">
            <a:avLst/>
          </a:prstGeom>
          <a:ln w="22225">
            <a:solidFill>
              <a:srgbClr val="00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연결선 497">
            <a:extLst>
              <a:ext uri="{FF2B5EF4-FFF2-40B4-BE49-F238E27FC236}">
                <a16:creationId xmlns:a16="http://schemas.microsoft.com/office/drawing/2014/main" id="{1EE75C74-30D6-FA9D-0131-3B1C8667A113}"/>
              </a:ext>
            </a:extLst>
          </p:cNvPr>
          <p:cNvCxnSpPr>
            <a:cxnSpLocks/>
          </p:cNvCxnSpPr>
          <p:nvPr/>
        </p:nvCxnSpPr>
        <p:spPr>
          <a:xfrm>
            <a:off x="10914432" y="3198118"/>
            <a:ext cx="0" cy="88485"/>
          </a:xfrm>
          <a:prstGeom prst="line">
            <a:avLst/>
          </a:prstGeom>
          <a:ln w="22225">
            <a:solidFill>
              <a:srgbClr val="00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>
            <a:extLst>
              <a:ext uri="{FF2B5EF4-FFF2-40B4-BE49-F238E27FC236}">
                <a16:creationId xmlns:a16="http://schemas.microsoft.com/office/drawing/2014/main" id="{DC06FAA1-CC34-BA8F-7CAC-46CE23AC3866}"/>
              </a:ext>
            </a:extLst>
          </p:cNvPr>
          <p:cNvCxnSpPr>
            <a:cxnSpLocks/>
          </p:cNvCxnSpPr>
          <p:nvPr/>
        </p:nvCxnSpPr>
        <p:spPr>
          <a:xfrm flipH="1">
            <a:off x="11097695" y="3255839"/>
            <a:ext cx="92529" cy="64068"/>
          </a:xfrm>
          <a:prstGeom prst="line">
            <a:avLst/>
          </a:prstGeom>
          <a:ln w="22225">
            <a:solidFill>
              <a:srgbClr val="006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TextBox 503">
            <a:extLst>
              <a:ext uri="{FF2B5EF4-FFF2-40B4-BE49-F238E27FC236}">
                <a16:creationId xmlns:a16="http://schemas.microsoft.com/office/drawing/2014/main" id="{E0B2F890-0B28-6DB5-10A2-93E61A0D5450}"/>
              </a:ext>
            </a:extLst>
          </p:cNvPr>
          <p:cNvSpPr txBox="1"/>
          <p:nvPr/>
        </p:nvSpPr>
        <p:spPr>
          <a:xfrm>
            <a:off x="10094267" y="5403939"/>
            <a:ext cx="149129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원본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와 다소 차이나는 </a:t>
            </a:r>
            <a:b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Lossy 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영상 구현 불가피 </a:t>
            </a:r>
          </a:p>
        </p:txBody>
      </p:sp>
      <p:sp>
        <p:nvSpPr>
          <p:cNvPr id="508" name="화살표: 오른쪽 507">
            <a:extLst>
              <a:ext uri="{FF2B5EF4-FFF2-40B4-BE49-F238E27FC236}">
                <a16:creationId xmlns:a16="http://schemas.microsoft.com/office/drawing/2014/main" id="{92B0C870-AA9E-6041-9EC1-ECFE4E9E0043}"/>
              </a:ext>
            </a:extLst>
          </p:cNvPr>
          <p:cNvSpPr/>
          <p:nvPr/>
        </p:nvSpPr>
        <p:spPr>
          <a:xfrm>
            <a:off x="9720224" y="3820308"/>
            <a:ext cx="263252" cy="836218"/>
          </a:xfrm>
          <a:prstGeom prst="rightArrow">
            <a:avLst>
              <a:gd name="adj1" fmla="val 61929"/>
              <a:gd name="adj2" fmla="val 55929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5000">
                <a:schemeClr val="bg1">
                  <a:lumMod val="85000"/>
                </a:schemeClr>
              </a:gs>
              <a:gs pos="89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D4F54-DAEC-80B7-CBEC-0B6C92AC0D1F}"/>
              </a:ext>
            </a:extLst>
          </p:cNvPr>
          <p:cNvSpPr txBox="1"/>
          <p:nvPr/>
        </p:nvSpPr>
        <p:spPr>
          <a:xfrm>
            <a:off x="3069098" y="5403939"/>
            <a:ext cx="211334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Wi-Fi7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기반 공용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6Ghz 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저속 주파수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국도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b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&amp; 0.32Ghz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좁은 대역폭 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좁은 일차선</a:t>
            </a:r>
            <a:r>
              <a: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05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0450F-AA7E-B8BE-65D7-AB3E3A91E1AA}"/>
              </a:ext>
            </a:extLst>
          </p:cNvPr>
          <p:cNvSpPr txBox="1"/>
          <p:nvPr/>
        </p:nvSpPr>
        <p:spPr>
          <a:xfrm>
            <a:off x="6454218" y="4681838"/>
            <a:ext cx="45749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 i="1" u="sng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OR</a:t>
            </a:r>
            <a:endParaRPr lang="ko-KR" altLang="en-US" sz="1100" b="1" i="1" u="sng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5837A5-0E7C-BFD4-7534-D2D84002B208}"/>
              </a:ext>
            </a:extLst>
          </p:cNvPr>
          <p:cNvGrpSpPr/>
          <p:nvPr/>
        </p:nvGrpSpPr>
        <p:grpSpPr>
          <a:xfrm>
            <a:off x="6437789" y="4873722"/>
            <a:ext cx="473926" cy="354547"/>
            <a:chOff x="6559183" y="4890050"/>
            <a:chExt cx="473926" cy="35454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438B62-6334-5886-6584-AB91B526A01D}"/>
                </a:ext>
              </a:extLst>
            </p:cNvPr>
            <p:cNvSpPr/>
            <p:nvPr/>
          </p:nvSpPr>
          <p:spPr>
            <a:xfrm>
              <a:off x="6559183" y="4890050"/>
              <a:ext cx="473926" cy="354547"/>
            </a:xfrm>
            <a:prstGeom prst="rect">
              <a:avLst/>
            </a:prstGeom>
            <a:solidFill>
              <a:srgbClr val="2E75B6">
                <a:alpha val="36000"/>
              </a:srgbClr>
            </a:solidFill>
            <a:ln w="12700">
              <a:solidFill>
                <a:srgbClr val="2E75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F278DE9-53E1-C68F-5A2A-93FAB4482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75273" y="4905727"/>
              <a:ext cx="222148" cy="30031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8EFDC43-E6B0-9D2A-7D36-4B7C4685D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805585" y="4905727"/>
              <a:ext cx="222148" cy="30031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157219F-C5A4-B277-93B3-D131551566CB}"/>
              </a:ext>
            </a:extLst>
          </p:cNvPr>
          <p:cNvSpPr txBox="1"/>
          <p:nvPr/>
        </p:nvSpPr>
        <p:spPr>
          <a:xfrm>
            <a:off x="7128413" y="3318920"/>
            <a:ext cx="531468" cy="388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100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  <a:t>(4:4:4)</a:t>
            </a:r>
            <a:br>
              <a:rPr lang="en-US" altLang="ko-KR" sz="1100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  <a:t>Original</a:t>
            </a:r>
            <a:br>
              <a:rPr lang="en-US" altLang="ko-KR" sz="1100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endParaRPr lang="ko-KR" altLang="en-US" sz="1100" i="1" dirty="0">
              <a:highlight>
                <a:srgbClr val="FFFF00"/>
              </a:highlight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8E1C02-E276-A181-B968-FD330FB07FE7}"/>
              </a:ext>
            </a:extLst>
          </p:cNvPr>
          <p:cNvSpPr txBox="1"/>
          <p:nvPr/>
        </p:nvSpPr>
        <p:spPr>
          <a:xfrm>
            <a:off x="6974363" y="4909614"/>
            <a:ext cx="531468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100" b="1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  <a:t>(4:2:2)</a:t>
            </a:r>
            <a:br>
              <a:rPr lang="en-US" altLang="ko-KR" sz="1100" b="1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b="1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  <a:t>Data loss</a:t>
            </a:r>
            <a:endParaRPr lang="ko-KR" altLang="en-US" sz="1100" b="1" i="1" dirty="0">
              <a:highlight>
                <a:srgbClr val="FFFF00"/>
              </a:highlight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499" name="그룹 498">
            <a:extLst>
              <a:ext uri="{FF2B5EF4-FFF2-40B4-BE49-F238E27FC236}">
                <a16:creationId xmlns:a16="http://schemas.microsoft.com/office/drawing/2014/main" id="{9A52C153-DFEF-254D-6A8E-A50951891DCD}"/>
              </a:ext>
            </a:extLst>
          </p:cNvPr>
          <p:cNvGrpSpPr/>
          <p:nvPr/>
        </p:nvGrpSpPr>
        <p:grpSpPr>
          <a:xfrm>
            <a:off x="2144328" y="2809732"/>
            <a:ext cx="828253" cy="2605039"/>
            <a:chOff x="2094450" y="2709976"/>
            <a:chExt cx="828253" cy="2605039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D2C1FDB-19AA-D979-A335-9455F021DE78}"/>
                </a:ext>
              </a:extLst>
            </p:cNvPr>
            <p:cNvGrpSpPr/>
            <p:nvPr/>
          </p:nvGrpSpPr>
          <p:grpSpPr>
            <a:xfrm>
              <a:off x="2094450" y="2709976"/>
              <a:ext cx="596292" cy="2605039"/>
              <a:chOff x="3103207" y="2588281"/>
              <a:chExt cx="705002" cy="2835286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051D391D-2338-85F0-5DB2-52DB46D9C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18898" y="3907527"/>
                <a:ext cx="455086" cy="406326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556942CA-82FE-2E8D-797F-2F90840C6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18898" y="4358697"/>
                <a:ext cx="455086" cy="406326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9136C418-621C-01F1-718B-2A3C7CE16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18898" y="3456356"/>
                <a:ext cx="455086" cy="406326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C152A43-103A-FBB3-A2A4-981065594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18898" y="3005187"/>
                <a:ext cx="455086" cy="406326"/>
              </a:xfrm>
              <a:prstGeom prst="rect">
                <a:avLst/>
              </a:prstGeom>
            </p:spPr>
          </p:pic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9AF195B0-812E-7F70-BAC3-19C587D528A5}"/>
                  </a:ext>
                </a:extLst>
              </p:cNvPr>
              <p:cNvGrpSpPr/>
              <p:nvPr/>
            </p:nvGrpSpPr>
            <p:grpSpPr>
              <a:xfrm>
                <a:off x="3103207" y="2588281"/>
                <a:ext cx="705002" cy="2835286"/>
                <a:chOff x="3103207" y="2588281"/>
                <a:chExt cx="705002" cy="2835286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5EC9E171-360C-227E-B422-C2AE637C42A7}"/>
                    </a:ext>
                  </a:extLst>
                </p:cNvPr>
                <p:cNvSpPr/>
                <p:nvPr/>
              </p:nvSpPr>
              <p:spPr>
                <a:xfrm>
                  <a:off x="3103207" y="2711206"/>
                  <a:ext cx="705002" cy="2712361"/>
                </a:xfrm>
                <a:prstGeom prst="roundRect">
                  <a:avLst>
                    <a:gd name="adj" fmla="val 7998"/>
                  </a:avLst>
                </a:prstGeom>
                <a:noFill/>
                <a:ln w="6350">
                  <a:solidFill>
                    <a:srgbClr val="006D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36CCEF9-68CB-0A23-3A60-383151582284}"/>
                    </a:ext>
                  </a:extLst>
                </p:cNvPr>
                <p:cNvSpPr txBox="1"/>
                <p:nvPr/>
              </p:nvSpPr>
              <p:spPr>
                <a:xfrm>
                  <a:off x="3248091" y="2588281"/>
                  <a:ext cx="425632" cy="1437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ko-KR" sz="1100" i="1" dirty="0">
                      <a:solidFill>
                        <a:srgbClr val="006D00"/>
                      </a:solidFill>
                      <a:latin typeface="Arial Narrow" panose="020B0606020202030204" pitchFamily="34" charset="0"/>
                      <a:ea typeface="LG스마트체 Regular" panose="020B0600000101010101" pitchFamily="50" charset="-127"/>
                    </a:rPr>
                    <a:t>Data</a:t>
                  </a:r>
                  <a:endParaRPr lang="ko-KR" altLang="en-US" sz="1100" i="1" dirty="0">
                    <a:solidFill>
                      <a:srgbClr val="006D00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786FF09-2E78-9172-76E0-9C882B555C4F}"/>
                    </a:ext>
                  </a:extLst>
                </p:cNvPr>
                <p:cNvSpPr txBox="1"/>
                <p:nvPr/>
              </p:nvSpPr>
              <p:spPr>
                <a:xfrm>
                  <a:off x="3132260" y="2738328"/>
                  <a:ext cx="628360" cy="14376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ts val="1000"/>
                    </a:lnSpc>
                  </a:pPr>
                  <a:r>
                    <a:rPr lang="en-US" altLang="ko-KR" sz="1100" i="1" dirty="0">
                      <a:solidFill>
                        <a:srgbClr val="006D00"/>
                      </a:solidFill>
                      <a:latin typeface="Arial Narrow" panose="020B0606020202030204" pitchFamily="34" charset="0"/>
                      <a:ea typeface="LG스마트체 Regular" panose="020B0600000101010101" pitchFamily="50" charset="-127"/>
                    </a:rPr>
                    <a:t>(4:4:4)</a:t>
                  </a:r>
                  <a:endParaRPr lang="ko-KR" altLang="en-US" sz="1100" i="1" dirty="0">
                    <a:solidFill>
                      <a:srgbClr val="006D00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DA8804-9EEB-3B77-B4E5-37784C7EA390}"/>
                </a:ext>
              </a:extLst>
            </p:cNvPr>
            <p:cNvSpPr txBox="1"/>
            <p:nvPr/>
          </p:nvSpPr>
          <p:spPr>
            <a:xfrm>
              <a:off x="2122484" y="4767285"/>
              <a:ext cx="800219" cy="512321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006D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…</a:t>
              </a:r>
              <a:endParaRPr lang="ko-KR" altLang="en-US" sz="4000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FA770FB-A8E4-BC68-1676-5468D8013F31}"/>
              </a:ext>
            </a:extLst>
          </p:cNvPr>
          <p:cNvSpPr txBox="1"/>
          <p:nvPr/>
        </p:nvSpPr>
        <p:spPr>
          <a:xfrm>
            <a:off x="6966198" y="4347010"/>
            <a:ext cx="73392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100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  <a:t>(4:4:4)</a:t>
            </a:r>
            <a:br>
              <a:rPr lang="en-US" altLang="ko-KR" sz="1100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i="1" dirty="0">
                <a:highlight>
                  <a:srgbClr val="FFFF00"/>
                </a:highlight>
                <a:latin typeface="Arial Narrow" panose="020B0606020202030204" pitchFamily="34" charset="0"/>
                <a:ea typeface="LG스마트체 Regular" panose="020B0600000101010101" pitchFamily="50" charset="-127"/>
              </a:rPr>
              <a:t>Original Data</a:t>
            </a:r>
            <a:endParaRPr lang="ko-KR" altLang="en-US" sz="1100" i="1" dirty="0">
              <a:highlight>
                <a:srgbClr val="FFFF00"/>
              </a:highlight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8D6995-AB88-288A-DDD3-9780CE3DA55D}"/>
              </a:ext>
            </a:extLst>
          </p:cNvPr>
          <p:cNvSpPr txBox="1"/>
          <p:nvPr/>
        </p:nvSpPr>
        <p:spPr>
          <a:xfrm>
            <a:off x="5260696" y="5766372"/>
            <a:ext cx="2304000" cy="144000"/>
          </a:xfrm>
          <a:prstGeom prst="roundRect">
            <a:avLst>
              <a:gd name="adj" fmla="val 32942"/>
            </a:avLst>
          </a:prstGeom>
          <a:solidFill>
            <a:srgbClr val="E8E2D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Data</a:t>
            </a:r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압축 </a:t>
            </a:r>
            <a:r>
              <a:rPr lang="en-US" altLang="ko-KR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&amp; </a:t>
            </a:r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전송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96B80-9CBD-AEBC-F5C9-FBD6BFD42B24}"/>
              </a:ext>
            </a:extLst>
          </p:cNvPr>
          <p:cNvSpPr txBox="1"/>
          <p:nvPr/>
        </p:nvSpPr>
        <p:spPr>
          <a:xfrm>
            <a:off x="3017923" y="5766372"/>
            <a:ext cx="2160000" cy="144000"/>
          </a:xfrm>
          <a:prstGeom prst="roundRect">
            <a:avLst>
              <a:gd name="adj" fmla="val 32942"/>
            </a:avLst>
          </a:prstGeom>
          <a:solidFill>
            <a:srgbClr val="E8E2D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주파수 </a:t>
            </a:r>
            <a:r>
              <a:rPr lang="en-US" altLang="ko-KR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&amp; </a:t>
            </a:r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대역폭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8AC978-9382-DF31-A91D-EFC82267CA3D}"/>
              </a:ext>
            </a:extLst>
          </p:cNvPr>
          <p:cNvSpPr txBox="1"/>
          <p:nvPr/>
        </p:nvSpPr>
        <p:spPr>
          <a:xfrm>
            <a:off x="9925129" y="2416381"/>
            <a:ext cx="1800000" cy="144000"/>
          </a:xfrm>
          <a:prstGeom prst="roundRect">
            <a:avLst>
              <a:gd name="adj" fmla="val 32942"/>
            </a:avLst>
          </a:prstGeom>
          <a:solidFill>
            <a:srgbClr val="D8D2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영상 디스플레이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D8AA03-AD19-A21A-4D90-03DA06D67EA8}"/>
              </a:ext>
            </a:extLst>
          </p:cNvPr>
          <p:cNvSpPr txBox="1"/>
          <p:nvPr/>
        </p:nvSpPr>
        <p:spPr>
          <a:xfrm>
            <a:off x="7795451" y="2416381"/>
            <a:ext cx="2016000" cy="144000"/>
          </a:xfrm>
          <a:prstGeom prst="roundRect">
            <a:avLst>
              <a:gd name="adj" fmla="val 32942"/>
            </a:avLst>
          </a:prstGeom>
          <a:solidFill>
            <a:srgbClr val="D8D2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압축 해제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7F921F-388C-C8A0-75B3-9045C013E1BC}"/>
              </a:ext>
            </a:extLst>
          </p:cNvPr>
          <p:cNvSpPr txBox="1"/>
          <p:nvPr/>
        </p:nvSpPr>
        <p:spPr>
          <a:xfrm>
            <a:off x="9925129" y="5757867"/>
            <a:ext cx="1800000" cy="144000"/>
          </a:xfrm>
          <a:prstGeom prst="roundRect">
            <a:avLst>
              <a:gd name="adj" fmla="val 32942"/>
            </a:avLst>
          </a:prstGeom>
          <a:solidFill>
            <a:srgbClr val="D8D2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영상 디스플레이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533646-21A1-B3E9-7516-EA51FE808DFC}"/>
              </a:ext>
            </a:extLst>
          </p:cNvPr>
          <p:cNvSpPr txBox="1"/>
          <p:nvPr/>
        </p:nvSpPr>
        <p:spPr>
          <a:xfrm>
            <a:off x="7795451" y="5757867"/>
            <a:ext cx="2016000" cy="144000"/>
          </a:xfrm>
          <a:prstGeom prst="roundRect">
            <a:avLst>
              <a:gd name="adj" fmla="val 32942"/>
            </a:avLst>
          </a:prstGeom>
          <a:solidFill>
            <a:srgbClr val="D8D2C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Data </a:t>
            </a:r>
            <a:r>
              <a:rPr lang="ko-KR" altLang="en-US" sz="105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압축 해제</a:t>
            </a:r>
          </a:p>
        </p:txBody>
      </p: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26D948D7-BE10-4431-0E73-7D05E70E3158}"/>
              </a:ext>
            </a:extLst>
          </p:cNvPr>
          <p:cNvGrpSpPr/>
          <p:nvPr/>
        </p:nvGrpSpPr>
        <p:grpSpPr>
          <a:xfrm>
            <a:off x="7928898" y="4954561"/>
            <a:ext cx="786820" cy="284351"/>
            <a:chOff x="7928898" y="4913294"/>
            <a:chExt cx="786820" cy="28435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2B460A4-42EC-19E7-E39B-FEF3B51DF7F4}"/>
                </a:ext>
              </a:extLst>
            </p:cNvPr>
            <p:cNvGrpSpPr/>
            <p:nvPr/>
          </p:nvGrpSpPr>
          <p:grpSpPr>
            <a:xfrm>
              <a:off x="7928898" y="4913294"/>
              <a:ext cx="380095" cy="284351"/>
              <a:chOff x="6559183" y="4890050"/>
              <a:chExt cx="473926" cy="354547"/>
            </a:xfrm>
          </p:grpSpPr>
          <p:sp>
            <p:nvSpPr>
              <p:cNvPr id="466" name="직사각형 465">
                <a:extLst>
                  <a:ext uri="{FF2B5EF4-FFF2-40B4-BE49-F238E27FC236}">
                    <a16:creationId xmlns:a16="http://schemas.microsoft.com/office/drawing/2014/main" id="{0D29480E-66A1-3BD7-7D8A-5BBC558D8A14}"/>
                  </a:ext>
                </a:extLst>
              </p:cNvPr>
              <p:cNvSpPr/>
              <p:nvPr/>
            </p:nvSpPr>
            <p:spPr>
              <a:xfrm>
                <a:off x="6559183" y="4890050"/>
                <a:ext cx="473926" cy="354547"/>
              </a:xfrm>
              <a:prstGeom prst="rect">
                <a:avLst/>
              </a:prstGeom>
              <a:solidFill>
                <a:srgbClr val="2E75B6">
                  <a:alpha val="36000"/>
                </a:srgbClr>
              </a:solidFill>
              <a:ln w="1270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pic>
            <p:nvPicPr>
              <p:cNvPr id="467" name="그림 466">
                <a:extLst>
                  <a:ext uri="{FF2B5EF4-FFF2-40B4-BE49-F238E27FC236}">
                    <a16:creationId xmlns:a16="http://schemas.microsoft.com/office/drawing/2014/main" id="{123E9E12-78E0-3231-6D52-E0D592D4F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575273" y="4905727"/>
                <a:ext cx="222148" cy="300312"/>
              </a:xfrm>
              <a:prstGeom prst="rect">
                <a:avLst/>
              </a:prstGeom>
            </p:spPr>
          </p:pic>
          <p:pic>
            <p:nvPicPr>
              <p:cNvPr id="468" name="그림 467">
                <a:extLst>
                  <a:ext uri="{FF2B5EF4-FFF2-40B4-BE49-F238E27FC236}">
                    <a16:creationId xmlns:a16="http://schemas.microsoft.com/office/drawing/2014/main" id="{055E364F-0D68-833D-0AA2-D5FB9F06F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805585" y="4905727"/>
                <a:ext cx="222148" cy="300312"/>
              </a:xfrm>
              <a:prstGeom prst="rect">
                <a:avLst/>
              </a:prstGeom>
            </p:spPr>
          </p:pic>
        </p:grpSp>
        <p:grpSp>
          <p:nvGrpSpPr>
            <p:cNvPr id="469" name="그룹 468">
              <a:extLst>
                <a:ext uri="{FF2B5EF4-FFF2-40B4-BE49-F238E27FC236}">
                  <a16:creationId xmlns:a16="http://schemas.microsoft.com/office/drawing/2014/main" id="{F2E08824-DDD6-D564-FCBB-5F28A4E42FFB}"/>
                </a:ext>
              </a:extLst>
            </p:cNvPr>
            <p:cNvGrpSpPr/>
            <p:nvPr/>
          </p:nvGrpSpPr>
          <p:grpSpPr>
            <a:xfrm>
              <a:off x="8335623" y="4913294"/>
              <a:ext cx="380095" cy="284351"/>
              <a:chOff x="6559183" y="4890050"/>
              <a:chExt cx="473926" cy="354547"/>
            </a:xfrm>
          </p:grpSpPr>
          <p:sp>
            <p:nvSpPr>
              <p:cNvPr id="470" name="직사각형 469">
                <a:extLst>
                  <a:ext uri="{FF2B5EF4-FFF2-40B4-BE49-F238E27FC236}">
                    <a16:creationId xmlns:a16="http://schemas.microsoft.com/office/drawing/2014/main" id="{AA673D29-34F5-9070-6B02-741F1399CDD2}"/>
                  </a:ext>
                </a:extLst>
              </p:cNvPr>
              <p:cNvSpPr/>
              <p:nvPr/>
            </p:nvSpPr>
            <p:spPr>
              <a:xfrm>
                <a:off x="6559183" y="4890050"/>
                <a:ext cx="473926" cy="354547"/>
              </a:xfrm>
              <a:prstGeom prst="rect">
                <a:avLst/>
              </a:prstGeom>
              <a:solidFill>
                <a:srgbClr val="2E75B6">
                  <a:alpha val="36000"/>
                </a:srgbClr>
              </a:solidFill>
              <a:ln w="12700">
                <a:solidFill>
                  <a:srgbClr val="2E75B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pic>
            <p:nvPicPr>
              <p:cNvPr id="472" name="그림 471">
                <a:extLst>
                  <a:ext uri="{FF2B5EF4-FFF2-40B4-BE49-F238E27FC236}">
                    <a16:creationId xmlns:a16="http://schemas.microsoft.com/office/drawing/2014/main" id="{E552A1E9-0B67-A5CB-6F9C-EA59BCAEF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575273" y="4905727"/>
                <a:ext cx="222148" cy="300312"/>
              </a:xfrm>
              <a:prstGeom prst="rect">
                <a:avLst/>
              </a:prstGeom>
            </p:spPr>
          </p:pic>
          <p:pic>
            <p:nvPicPr>
              <p:cNvPr id="473" name="그림 472">
                <a:extLst>
                  <a:ext uri="{FF2B5EF4-FFF2-40B4-BE49-F238E27FC236}">
                    <a16:creationId xmlns:a16="http://schemas.microsoft.com/office/drawing/2014/main" id="{5FA78488-D0E8-D159-D260-2A18BD94D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805585" y="4905727"/>
                <a:ext cx="222148" cy="300312"/>
              </a:xfrm>
              <a:prstGeom prst="rect">
                <a:avLst/>
              </a:prstGeom>
            </p:spPr>
          </p:pic>
        </p:grpSp>
      </p:grpSp>
      <p:sp>
        <p:nvSpPr>
          <p:cNvPr id="485" name="TextBox 484">
            <a:extLst>
              <a:ext uri="{FF2B5EF4-FFF2-40B4-BE49-F238E27FC236}">
                <a16:creationId xmlns:a16="http://schemas.microsoft.com/office/drawing/2014/main" id="{375ED605-EDFF-9EC2-6695-DD02D903DCDB}"/>
              </a:ext>
            </a:extLst>
          </p:cNvPr>
          <p:cNvSpPr txBox="1"/>
          <p:nvPr/>
        </p:nvSpPr>
        <p:spPr>
          <a:xfrm>
            <a:off x="8088436" y="4731120"/>
            <a:ext cx="45749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 i="1" u="sng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OR</a:t>
            </a:r>
            <a:endParaRPr lang="ko-KR" altLang="en-US" sz="1100" b="1" i="1" u="sng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501" name="그림 500">
            <a:extLst>
              <a:ext uri="{FF2B5EF4-FFF2-40B4-BE49-F238E27FC236}">
                <a16:creationId xmlns:a16="http://schemas.microsoft.com/office/drawing/2014/main" id="{005F4FC6-EE11-A290-BC4D-784D32A7127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4746968">
            <a:off x="11051711" y="4708401"/>
            <a:ext cx="249510" cy="337301"/>
          </a:xfrm>
          <a:prstGeom prst="rect">
            <a:avLst/>
          </a:prstGeom>
        </p:spPr>
      </p:pic>
      <p:grpSp>
        <p:nvGrpSpPr>
          <p:cNvPr id="510" name="그룹 509">
            <a:extLst>
              <a:ext uri="{FF2B5EF4-FFF2-40B4-BE49-F238E27FC236}">
                <a16:creationId xmlns:a16="http://schemas.microsoft.com/office/drawing/2014/main" id="{1B98DB10-3FE4-AEA8-45B6-EA23FFA7D834}"/>
              </a:ext>
            </a:extLst>
          </p:cNvPr>
          <p:cNvGrpSpPr/>
          <p:nvPr/>
        </p:nvGrpSpPr>
        <p:grpSpPr>
          <a:xfrm rot="1645310">
            <a:off x="10331020" y="3250133"/>
            <a:ext cx="216294" cy="217366"/>
            <a:chOff x="11150561" y="937218"/>
            <a:chExt cx="288580" cy="290009"/>
          </a:xfrm>
        </p:grpSpPr>
        <p:sp>
          <p:nvSpPr>
            <p:cNvPr id="509" name="타원 508">
              <a:extLst>
                <a:ext uri="{FF2B5EF4-FFF2-40B4-BE49-F238E27FC236}">
                  <a16:creationId xmlns:a16="http://schemas.microsoft.com/office/drawing/2014/main" id="{80F98FB3-F031-7E23-0B37-D22E3F457676}"/>
                </a:ext>
              </a:extLst>
            </p:cNvPr>
            <p:cNvSpPr/>
            <p:nvPr/>
          </p:nvSpPr>
          <p:spPr>
            <a:xfrm>
              <a:off x="11158204" y="945575"/>
              <a:ext cx="273295" cy="2732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pic>
          <p:nvPicPr>
            <p:cNvPr id="503" name="그림 502">
              <a:extLst>
                <a:ext uri="{FF2B5EF4-FFF2-40B4-BE49-F238E27FC236}">
                  <a16:creationId xmlns:a16="http://schemas.microsoft.com/office/drawing/2014/main" id="{1B291553-2EA1-360D-723D-E6BF48391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50561" y="937218"/>
              <a:ext cx="288580" cy="290009"/>
            </a:xfrm>
            <a:prstGeom prst="rect">
              <a:avLst/>
            </a:prstGeom>
          </p:spPr>
        </p:pic>
      </p:grpSp>
      <p:grpSp>
        <p:nvGrpSpPr>
          <p:cNvPr id="512" name="그룹 511">
            <a:extLst>
              <a:ext uri="{FF2B5EF4-FFF2-40B4-BE49-F238E27FC236}">
                <a16:creationId xmlns:a16="http://schemas.microsoft.com/office/drawing/2014/main" id="{0EACC422-BD6E-023D-511E-9AEA84649593}"/>
              </a:ext>
            </a:extLst>
          </p:cNvPr>
          <p:cNvGrpSpPr/>
          <p:nvPr/>
        </p:nvGrpSpPr>
        <p:grpSpPr>
          <a:xfrm rot="1349421">
            <a:off x="10330835" y="4435904"/>
            <a:ext cx="215580" cy="219277"/>
            <a:chOff x="7921942" y="485383"/>
            <a:chExt cx="618372" cy="628973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DF1E2932-67CF-65A6-3AFC-98E3ED3788CA}"/>
                </a:ext>
              </a:extLst>
            </p:cNvPr>
            <p:cNvSpPr/>
            <p:nvPr/>
          </p:nvSpPr>
          <p:spPr>
            <a:xfrm>
              <a:off x="7997195" y="552513"/>
              <a:ext cx="455895" cy="4558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5B7C5970-1364-4EFF-4E93-F0FD80A65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21942" y="485383"/>
              <a:ext cx="618372" cy="628973"/>
            </a:xfrm>
            <a:prstGeom prst="rect">
              <a:avLst/>
            </a:prstGeom>
          </p:spPr>
        </p:pic>
      </p:grpSp>
      <p:sp>
        <p:nvSpPr>
          <p:cNvPr id="513" name="TextBox 512">
            <a:extLst>
              <a:ext uri="{FF2B5EF4-FFF2-40B4-BE49-F238E27FC236}">
                <a16:creationId xmlns:a16="http://schemas.microsoft.com/office/drawing/2014/main" id="{68F49AD7-EC4B-FBDD-2C00-86054C179012}"/>
              </a:ext>
            </a:extLst>
          </p:cNvPr>
          <p:cNvSpPr txBox="1"/>
          <p:nvPr/>
        </p:nvSpPr>
        <p:spPr>
          <a:xfrm>
            <a:off x="6264627" y="2994251"/>
            <a:ext cx="1102197" cy="131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0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</a:t>
            </a:r>
            <a:r>
              <a:rPr lang="ko-KR" altLang="en-US" sz="10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여유 있는 포장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1DFBD03F-E09F-9077-9AA9-2E0725429254}"/>
              </a:ext>
            </a:extLst>
          </p:cNvPr>
          <p:cNvSpPr txBox="1"/>
          <p:nvPr/>
        </p:nvSpPr>
        <p:spPr>
          <a:xfrm>
            <a:off x="6345127" y="4154884"/>
            <a:ext cx="1102197" cy="131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0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</a:t>
            </a:r>
            <a:r>
              <a:rPr lang="ko-KR" altLang="en-US" sz="10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비좁게 포장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5876235F-4998-4299-F431-8906C43849E7}"/>
              </a:ext>
            </a:extLst>
          </p:cNvPr>
          <p:cNvSpPr txBox="1"/>
          <p:nvPr/>
        </p:nvSpPr>
        <p:spPr>
          <a:xfrm>
            <a:off x="6345127" y="5259914"/>
            <a:ext cx="1102197" cy="131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0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</a:t>
            </a:r>
            <a:r>
              <a:rPr lang="ko-KR" altLang="en-US" sz="10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포장지 제거</a:t>
            </a:r>
          </a:p>
        </p:txBody>
      </p:sp>
      <p:pic>
        <p:nvPicPr>
          <p:cNvPr id="518" name="그림 517">
            <a:extLst>
              <a:ext uri="{FF2B5EF4-FFF2-40B4-BE49-F238E27FC236}">
                <a16:creationId xmlns:a16="http://schemas.microsoft.com/office/drawing/2014/main" id="{2DBC17AF-6EB4-945F-B7AE-4265707BB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99721" y="4929207"/>
            <a:ext cx="227718" cy="307841"/>
          </a:xfrm>
          <a:prstGeom prst="rect">
            <a:avLst/>
          </a:prstGeom>
        </p:spPr>
      </p:pic>
      <p:pic>
        <p:nvPicPr>
          <p:cNvPr id="531" name="그림 530">
            <a:extLst>
              <a:ext uri="{FF2B5EF4-FFF2-40B4-BE49-F238E27FC236}">
                <a16:creationId xmlns:a16="http://schemas.microsoft.com/office/drawing/2014/main" id="{430C836B-7235-14F7-D290-C7052A55B94A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3787" y="4935202"/>
            <a:ext cx="308458" cy="328685"/>
          </a:xfrm>
          <a:prstGeom prst="rect">
            <a:avLst/>
          </a:prstGeom>
        </p:spPr>
      </p:pic>
      <p:grpSp>
        <p:nvGrpSpPr>
          <p:cNvPr id="536" name="그룹 535">
            <a:extLst>
              <a:ext uri="{FF2B5EF4-FFF2-40B4-BE49-F238E27FC236}">
                <a16:creationId xmlns:a16="http://schemas.microsoft.com/office/drawing/2014/main" id="{47CD23B5-5E20-BFCA-D222-9CDDEB46A113}"/>
              </a:ext>
            </a:extLst>
          </p:cNvPr>
          <p:cNvGrpSpPr/>
          <p:nvPr/>
        </p:nvGrpSpPr>
        <p:grpSpPr>
          <a:xfrm>
            <a:off x="9360740" y="4875280"/>
            <a:ext cx="151512" cy="151512"/>
            <a:chOff x="9793728" y="5206431"/>
            <a:chExt cx="151512" cy="151512"/>
          </a:xfrm>
        </p:grpSpPr>
        <p:sp>
          <p:nvSpPr>
            <p:cNvPr id="532" name="타원 531">
              <a:extLst>
                <a:ext uri="{FF2B5EF4-FFF2-40B4-BE49-F238E27FC236}">
                  <a16:creationId xmlns:a16="http://schemas.microsoft.com/office/drawing/2014/main" id="{41E7253C-F703-BEE6-E8B0-E57B122CDE0F}"/>
                </a:ext>
              </a:extLst>
            </p:cNvPr>
            <p:cNvSpPr/>
            <p:nvPr/>
          </p:nvSpPr>
          <p:spPr>
            <a:xfrm>
              <a:off x="9793728" y="5206431"/>
              <a:ext cx="151512" cy="151512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pic>
          <p:nvPicPr>
            <p:cNvPr id="535" name="그림 534">
              <a:extLst>
                <a:ext uri="{FF2B5EF4-FFF2-40B4-BE49-F238E27FC236}">
                  <a16:creationId xmlns:a16="http://schemas.microsoft.com/office/drawing/2014/main" id="{FEBB7469-5742-5743-0C0F-D351E2FCD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46715" y="5229684"/>
              <a:ext cx="36000" cy="100895"/>
            </a:xfrm>
            <a:prstGeom prst="rect">
              <a:avLst/>
            </a:prstGeom>
          </p:spPr>
        </p:pic>
      </p:grpSp>
      <p:grpSp>
        <p:nvGrpSpPr>
          <p:cNvPr id="537" name="그룹 536">
            <a:extLst>
              <a:ext uri="{FF2B5EF4-FFF2-40B4-BE49-F238E27FC236}">
                <a16:creationId xmlns:a16="http://schemas.microsoft.com/office/drawing/2014/main" id="{C9154D22-EF79-EA79-CBCA-B27BF7E717CA}"/>
              </a:ext>
            </a:extLst>
          </p:cNvPr>
          <p:cNvGrpSpPr/>
          <p:nvPr/>
        </p:nvGrpSpPr>
        <p:grpSpPr>
          <a:xfrm>
            <a:off x="8915011" y="4875280"/>
            <a:ext cx="151512" cy="151512"/>
            <a:chOff x="9793728" y="5206431"/>
            <a:chExt cx="151512" cy="151512"/>
          </a:xfrm>
        </p:grpSpPr>
        <p:sp>
          <p:nvSpPr>
            <p:cNvPr id="538" name="타원 537">
              <a:extLst>
                <a:ext uri="{FF2B5EF4-FFF2-40B4-BE49-F238E27FC236}">
                  <a16:creationId xmlns:a16="http://schemas.microsoft.com/office/drawing/2014/main" id="{1152EAC1-5012-13CA-A5CF-00A364BBCB8F}"/>
                </a:ext>
              </a:extLst>
            </p:cNvPr>
            <p:cNvSpPr/>
            <p:nvPr/>
          </p:nvSpPr>
          <p:spPr>
            <a:xfrm>
              <a:off x="9793728" y="5206431"/>
              <a:ext cx="151512" cy="151512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pic>
          <p:nvPicPr>
            <p:cNvPr id="539" name="그림 538">
              <a:extLst>
                <a:ext uri="{FF2B5EF4-FFF2-40B4-BE49-F238E27FC236}">
                  <a16:creationId xmlns:a16="http://schemas.microsoft.com/office/drawing/2014/main" id="{022D54E3-4671-7BE0-1B7F-F629C3AF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46715" y="5229684"/>
              <a:ext cx="36000" cy="100895"/>
            </a:xfrm>
            <a:prstGeom prst="rect">
              <a:avLst/>
            </a:prstGeom>
          </p:spPr>
        </p:pic>
      </p:grpSp>
      <p:grpSp>
        <p:nvGrpSpPr>
          <p:cNvPr id="551" name="그룹 550">
            <a:extLst>
              <a:ext uri="{FF2B5EF4-FFF2-40B4-BE49-F238E27FC236}">
                <a16:creationId xmlns:a16="http://schemas.microsoft.com/office/drawing/2014/main" id="{F37E5869-FE1A-83EB-5A80-98123CB88C69}"/>
              </a:ext>
            </a:extLst>
          </p:cNvPr>
          <p:cNvGrpSpPr/>
          <p:nvPr/>
        </p:nvGrpSpPr>
        <p:grpSpPr>
          <a:xfrm>
            <a:off x="3150344" y="3083475"/>
            <a:ext cx="305682" cy="782431"/>
            <a:chOff x="3068025" y="3068110"/>
            <a:chExt cx="338064" cy="865316"/>
          </a:xfrm>
        </p:grpSpPr>
        <p:cxnSp>
          <p:nvCxnSpPr>
            <p:cNvPr id="549" name="직선 연결선 548">
              <a:extLst>
                <a:ext uri="{FF2B5EF4-FFF2-40B4-BE49-F238E27FC236}">
                  <a16:creationId xmlns:a16="http://schemas.microsoft.com/office/drawing/2014/main" id="{F794F709-0C37-37AB-7FD5-5CBD59F1C749}"/>
                </a:ext>
              </a:extLst>
            </p:cNvPr>
            <p:cNvCxnSpPr>
              <a:cxnSpLocks/>
            </p:cNvCxnSpPr>
            <p:nvPr/>
          </p:nvCxnSpPr>
          <p:spPr>
            <a:xfrm>
              <a:off x="3237057" y="3200699"/>
              <a:ext cx="0" cy="732727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화살표: 위쪽 549">
              <a:extLst>
                <a:ext uri="{FF2B5EF4-FFF2-40B4-BE49-F238E27FC236}">
                  <a16:creationId xmlns:a16="http://schemas.microsoft.com/office/drawing/2014/main" id="{72A0E472-461E-C28A-47EE-3E3FEDC82741}"/>
                </a:ext>
              </a:extLst>
            </p:cNvPr>
            <p:cNvSpPr/>
            <p:nvPr/>
          </p:nvSpPr>
          <p:spPr>
            <a:xfrm>
              <a:off x="3068025" y="3068110"/>
              <a:ext cx="338064" cy="281066"/>
            </a:xfrm>
            <a:prstGeom prst="upArrow">
              <a:avLst>
                <a:gd name="adj1" fmla="val 50000"/>
                <a:gd name="adj2" fmla="val 10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cxnSp>
          <p:nvCxnSpPr>
            <p:cNvPr id="552" name="직선 연결선 551">
              <a:extLst>
                <a:ext uri="{FF2B5EF4-FFF2-40B4-BE49-F238E27FC236}">
                  <a16:creationId xmlns:a16="http://schemas.microsoft.com/office/drawing/2014/main" id="{F74BBDE9-F350-2783-90DE-E6AEC767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363360" y="3412107"/>
              <a:ext cx="0" cy="318509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직선 연결선 552">
              <a:extLst>
                <a:ext uri="{FF2B5EF4-FFF2-40B4-BE49-F238E27FC236}">
                  <a16:creationId xmlns:a16="http://schemas.microsoft.com/office/drawing/2014/main" id="{50DBBA61-AFF0-C7F6-E877-57FFA607907F}"/>
                </a:ext>
              </a:extLst>
            </p:cNvPr>
            <p:cNvCxnSpPr>
              <a:cxnSpLocks/>
            </p:cNvCxnSpPr>
            <p:nvPr/>
          </p:nvCxnSpPr>
          <p:spPr>
            <a:xfrm>
              <a:off x="3105715" y="3569243"/>
              <a:ext cx="0" cy="318509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2CDDC9C-784F-46B1-159A-AEA2EE4644B0}"/>
              </a:ext>
            </a:extLst>
          </p:cNvPr>
          <p:cNvSpPr txBox="1"/>
          <p:nvPr/>
        </p:nvSpPr>
        <p:spPr>
          <a:xfrm>
            <a:off x="2070078" y="5463122"/>
            <a:ext cx="720000" cy="131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altLang="ko-KR" sz="100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*</a:t>
            </a:r>
            <a:r>
              <a:rPr lang="ko-KR" altLang="en-US" sz="1000" b="1" i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출하 상태 </a:t>
            </a:r>
          </a:p>
        </p:txBody>
      </p:sp>
      <p:sp>
        <p:nvSpPr>
          <p:cNvPr id="29" name="실행 단추: 홈 12">
            <a:hlinkClick r:id="rId22" action="ppaction://hlinksldjump" highlightClick="1"/>
            <a:extLst>
              <a:ext uri="{FF2B5EF4-FFF2-40B4-BE49-F238E27FC236}">
                <a16:creationId xmlns:a16="http://schemas.microsoft.com/office/drawing/2014/main" id="{A0AC91F0-F61C-0CB9-972C-08B99E8B8A79}"/>
              </a:ext>
            </a:extLst>
          </p:cNvPr>
          <p:cNvSpPr/>
          <p:nvPr/>
        </p:nvSpPr>
        <p:spPr>
          <a:xfrm>
            <a:off x="11538857" y="733695"/>
            <a:ext cx="312079" cy="307777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D61CC-A0C0-80DB-9263-5EA84B53F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8C2908A0-70EC-39C7-1FCC-5EB207128105}"/>
              </a:ext>
            </a:extLst>
          </p:cNvPr>
          <p:cNvSpPr/>
          <p:nvPr/>
        </p:nvSpPr>
        <p:spPr>
          <a:xfrm>
            <a:off x="3864909" y="-17092"/>
            <a:ext cx="4462183" cy="4680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3. Wireless Solution</a:t>
            </a:r>
            <a:endParaRPr lang="en-US" altLang="ko-KR" sz="3200" dirty="0">
              <a:solidFill>
                <a:schemeClr val="bg1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실행 단추: 홈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E80A2F1-1AD4-9103-493A-70F688487C76}"/>
              </a:ext>
            </a:extLst>
          </p:cNvPr>
          <p:cNvSpPr/>
          <p:nvPr/>
        </p:nvSpPr>
        <p:spPr>
          <a:xfrm>
            <a:off x="11538857" y="733695"/>
            <a:ext cx="312079" cy="307777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98F262-EC1F-BDE3-2677-3BA87FDE6779}"/>
              </a:ext>
            </a:extLst>
          </p:cNvPr>
          <p:cNvSpPr txBox="1"/>
          <p:nvPr/>
        </p:nvSpPr>
        <p:spPr>
          <a:xfrm>
            <a:off x="241481" y="119596"/>
            <a:ext cx="1416606" cy="3103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altLang="ko-KR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True Wireless</a:t>
            </a:r>
            <a:endParaRPr lang="ko-KR" altLang="en-US" b="1" dirty="0">
              <a:solidFill>
                <a:prstClr val="white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CAC2DAB-515B-141D-1FBB-16C97182AFE1}"/>
              </a:ext>
            </a:extLst>
          </p:cNvPr>
          <p:cNvGrpSpPr/>
          <p:nvPr/>
        </p:nvGrpSpPr>
        <p:grpSpPr>
          <a:xfrm>
            <a:off x="444375" y="1109133"/>
            <a:ext cx="6841067" cy="5232399"/>
            <a:chOff x="677332" y="1109133"/>
            <a:chExt cx="6841067" cy="523239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44731F2-4561-E093-1AFE-412356887E0A}"/>
                </a:ext>
              </a:extLst>
            </p:cNvPr>
            <p:cNvSpPr/>
            <p:nvPr/>
          </p:nvSpPr>
          <p:spPr>
            <a:xfrm>
              <a:off x="677332" y="1109133"/>
              <a:ext cx="6841067" cy="5232399"/>
            </a:xfrm>
            <a:prstGeom prst="roundRect">
              <a:avLst>
                <a:gd name="adj" fmla="val 1932"/>
              </a:avLst>
            </a:prstGeom>
            <a:solidFill>
              <a:srgbClr val="D8D2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18034D-39AA-4B4C-9A5D-17A8A7D72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707" y="1801048"/>
              <a:ext cx="2881202" cy="4359804"/>
            </a:xfrm>
            <a:prstGeom prst="rect">
              <a:avLst/>
            </a:prstGeom>
          </p:spPr>
        </p:pic>
        <p:sp>
          <p:nvSpPr>
            <p:cNvPr id="6" name="실행 단추: 앞으로 또는 다음 33">
              <a:hlinkClick r:id="rId5" highlightClick="1"/>
              <a:extLst>
                <a:ext uri="{FF2B5EF4-FFF2-40B4-BE49-F238E27FC236}">
                  <a16:creationId xmlns:a16="http://schemas.microsoft.com/office/drawing/2014/main" id="{4617160E-1555-CE07-EF99-150E97C3C25D}"/>
                </a:ext>
              </a:extLst>
            </p:cNvPr>
            <p:cNvSpPr/>
            <p:nvPr/>
          </p:nvSpPr>
          <p:spPr>
            <a:xfrm>
              <a:off x="2824077" y="1538746"/>
              <a:ext cx="220795" cy="220795"/>
            </a:xfrm>
            <a:prstGeom prst="actionButtonForwardNex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354C16-86A8-62B5-EDC2-8F40BC74EFB0}"/>
                </a:ext>
              </a:extLst>
            </p:cNvPr>
            <p:cNvSpPr txBox="1"/>
            <p:nvPr/>
          </p:nvSpPr>
          <p:spPr>
            <a:xfrm>
              <a:off x="1874267" y="1526033"/>
              <a:ext cx="94981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600" b="1" u="sng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QN990F</a:t>
              </a:r>
              <a:endParaRPr lang="ko-KR" altLang="en-US" sz="1600" b="1" u="sng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254D265-9092-2D75-44BB-E3FA51BFCC9B}"/>
                </a:ext>
              </a:extLst>
            </p:cNvPr>
            <p:cNvGrpSpPr/>
            <p:nvPr/>
          </p:nvGrpSpPr>
          <p:grpSpPr>
            <a:xfrm>
              <a:off x="1854202" y="3782992"/>
              <a:ext cx="468000" cy="160867"/>
              <a:chOff x="1862669" y="4013199"/>
              <a:chExt cx="468000" cy="16086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A16BA98-FB9A-DF7C-DA65-3BAA40E4BE48}"/>
                  </a:ext>
                </a:extLst>
              </p:cNvPr>
              <p:cNvSpPr/>
              <p:nvPr/>
            </p:nvSpPr>
            <p:spPr>
              <a:xfrm>
                <a:off x="1862669" y="4013199"/>
                <a:ext cx="468000" cy="160867"/>
              </a:xfrm>
              <a:prstGeom prst="rect">
                <a:avLst/>
              </a:prstGeom>
              <a:solidFill>
                <a:srgbClr val="C0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3405B25A-D6FF-A868-80BC-83B645540FCD}"/>
                  </a:ext>
                </a:extLst>
              </p:cNvPr>
              <p:cNvCxnSpPr/>
              <p:nvPr/>
            </p:nvCxnSpPr>
            <p:spPr>
              <a:xfrm>
                <a:off x="1862669" y="4174066"/>
                <a:ext cx="468000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5BCBF9-834A-0D23-86CA-AB2CAC72A127}"/>
                </a:ext>
              </a:extLst>
            </p:cNvPr>
            <p:cNvGrpSpPr/>
            <p:nvPr/>
          </p:nvGrpSpPr>
          <p:grpSpPr>
            <a:xfrm>
              <a:off x="2238038" y="3185456"/>
              <a:ext cx="468000" cy="160867"/>
              <a:chOff x="1862669" y="4013199"/>
              <a:chExt cx="468000" cy="16086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6CFAC30-9CB9-CB28-7E67-78F27ECA1A26}"/>
                  </a:ext>
                </a:extLst>
              </p:cNvPr>
              <p:cNvSpPr/>
              <p:nvPr/>
            </p:nvSpPr>
            <p:spPr>
              <a:xfrm>
                <a:off x="1862669" y="4013199"/>
                <a:ext cx="468000" cy="160867"/>
              </a:xfrm>
              <a:prstGeom prst="rect">
                <a:avLst/>
              </a:prstGeom>
              <a:solidFill>
                <a:srgbClr val="C0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C134C4F-B64E-1EF0-35A5-4FD264F8AB97}"/>
                  </a:ext>
                </a:extLst>
              </p:cNvPr>
              <p:cNvCxnSpPr/>
              <p:nvPr/>
            </p:nvCxnSpPr>
            <p:spPr>
              <a:xfrm>
                <a:off x="1862669" y="4174066"/>
                <a:ext cx="468000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실행 단추: 앞으로 또는 다음 33">
              <a:hlinkClick r:id="rId6" highlightClick="1"/>
              <a:extLst>
                <a:ext uri="{FF2B5EF4-FFF2-40B4-BE49-F238E27FC236}">
                  <a16:creationId xmlns:a16="http://schemas.microsoft.com/office/drawing/2014/main" id="{FA044472-2E25-A12E-8EBA-96CEBFCCB81B}"/>
                </a:ext>
              </a:extLst>
            </p:cNvPr>
            <p:cNvSpPr/>
            <p:nvPr/>
          </p:nvSpPr>
          <p:spPr>
            <a:xfrm>
              <a:off x="6328957" y="1538746"/>
              <a:ext cx="220795" cy="220795"/>
            </a:xfrm>
            <a:prstGeom prst="actionButtonForwardNex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9FBBBB-0A8B-8BDF-E165-D715F42336FB}"/>
                </a:ext>
              </a:extLst>
            </p:cNvPr>
            <p:cNvSpPr txBox="1"/>
            <p:nvPr/>
          </p:nvSpPr>
          <p:spPr>
            <a:xfrm>
              <a:off x="4826636" y="1526033"/>
              <a:ext cx="147974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600" b="1" u="sng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The</a:t>
              </a:r>
              <a:r>
                <a:rPr lang="ko-KR" altLang="en-US" sz="1600" b="1" u="sng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 </a:t>
              </a:r>
              <a:r>
                <a:rPr lang="en-US" altLang="ko-KR" sz="1600" b="1" u="sng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Frame Pro</a:t>
              </a:r>
              <a:endParaRPr lang="ko-KR" altLang="en-US" sz="1600" b="1" u="sng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B47D57B-93FA-95DB-4F80-B7F626353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855"/>
            <a:stretch/>
          </p:blipFill>
          <p:spPr>
            <a:xfrm>
              <a:off x="4239769" y="1801048"/>
              <a:ext cx="2965363" cy="362410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6F081E-8A63-32D8-A330-D47568592B37}"/>
                </a:ext>
              </a:extLst>
            </p:cNvPr>
            <p:cNvSpPr txBox="1"/>
            <p:nvPr/>
          </p:nvSpPr>
          <p:spPr>
            <a:xfrm>
              <a:off x="809771" y="164333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★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E89DA-6502-7608-7021-2C1A30DEA359}"/>
                </a:ext>
              </a:extLst>
            </p:cNvPr>
            <p:cNvSpPr txBox="1"/>
            <p:nvPr/>
          </p:nvSpPr>
          <p:spPr>
            <a:xfrm>
              <a:off x="4104321" y="161793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★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784EE79-BE74-1F3B-3B9A-D0445AF314E8}"/>
                </a:ext>
              </a:extLst>
            </p:cNvPr>
            <p:cNvGrpSpPr/>
            <p:nvPr/>
          </p:nvGrpSpPr>
          <p:grpSpPr>
            <a:xfrm>
              <a:off x="5159494" y="3808393"/>
              <a:ext cx="468000" cy="160867"/>
              <a:chOff x="1862669" y="4013199"/>
              <a:chExt cx="468000" cy="160867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5C7442FA-B7CF-4123-03CF-D45B86993207}"/>
                  </a:ext>
                </a:extLst>
              </p:cNvPr>
              <p:cNvSpPr/>
              <p:nvPr/>
            </p:nvSpPr>
            <p:spPr>
              <a:xfrm>
                <a:off x="1862669" y="4013199"/>
                <a:ext cx="468000" cy="160867"/>
              </a:xfrm>
              <a:prstGeom prst="rect">
                <a:avLst/>
              </a:prstGeom>
              <a:solidFill>
                <a:srgbClr val="C0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FE2F125-0377-C5C4-F23B-79E55A47FB46}"/>
                  </a:ext>
                </a:extLst>
              </p:cNvPr>
              <p:cNvCxnSpPr/>
              <p:nvPr/>
            </p:nvCxnSpPr>
            <p:spPr>
              <a:xfrm>
                <a:off x="1862669" y="4174066"/>
                <a:ext cx="468000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5DA4D67-58E1-391B-0ACD-4198F5E074E8}"/>
                </a:ext>
              </a:extLst>
            </p:cNvPr>
            <p:cNvGrpSpPr/>
            <p:nvPr/>
          </p:nvGrpSpPr>
          <p:grpSpPr>
            <a:xfrm>
              <a:off x="5543330" y="3210857"/>
              <a:ext cx="468000" cy="160867"/>
              <a:chOff x="1862669" y="4013199"/>
              <a:chExt cx="468000" cy="160867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AFAE06D-6279-1B7C-C409-427CB2D2E656}"/>
                  </a:ext>
                </a:extLst>
              </p:cNvPr>
              <p:cNvSpPr/>
              <p:nvPr/>
            </p:nvSpPr>
            <p:spPr>
              <a:xfrm>
                <a:off x="1862669" y="4013199"/>
                <a:ext cx="468000" cy="160867"/>
              </a:xfrm>
              <a:prstGeom prst="rect">
                <a:avLst/>
              </a:prstGeom>
              <a:solidFill>
                <a:srgbClr val="C00000">
                  <a:alpha val="2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6306E4E-2B53-868F-C125-7F51640C314E}"/>
                  </a:ext>
                </a:extLst>
              </p:cNvPr>
              <p:cNvCxnSpPr/>
              <p:nvPr/>
            </p:nvCxnSpPr>
            <p:spPr>
              <a:xfrm>
                <a:off x="1862669" y="4174066"/>
                <a:ext cx="468000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789BDE-4DF6-00AD-8B2E-3863C928BAA1}"/>
              </a:ext>
            </a:extLst>
          </p:cNvPr>
          <p:cNvSpPr txBox="1"/>
          <p:nvPr/>
        </p:nvSpPr>
        <p:spPr>
          <a:xfrm>
            <a:off x="2419442" y="885300"/>
            <a:ext cx="2890932" cy="510778"/>
          </a:xfrm>
          <a:prstGeom prst="roundRect">
            <a:avLst/>
          </a:prstGeom>
          <a:solidFill>
            <a:srgbClr val="F6F3F1"/>
          </a:solidFill>
          <a:ln w="22225">
            <a:solidFill>
              <a:srgbClr val="D8D2CE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Wireless data transfer performance</a:t>
            </a:r>
            <a:br>
              <a:rPr lang="en-US" altLang="ko-KR" sz="14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1600" b="1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by RTINGS</a:t>
            </a:r>
            <a:endParaRPr lang="it-IT" altLang="ko-KR" sz="1200" dirty="0">
              <a:solidFill>
                <a:srgbClr val="C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3AC3EA6-A43F-DA00-FA40-9252E0C95F46}"/>
              </a:ext>
            </a:extLst>
          </p:cNvPr>
          <p:cNvSpPr/>
          <p:nvPr/>
        </p:nvSpPr>
        <p:spPr>
          <a:xfrm>
            <a:off x="7692348" y="1109133"/>
            <a:ext cx="3854216" cy="5232399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solidFill>
              <a:srgbClr val="D7CCB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34C2C90-B974-A533-4F4F-E385236B9E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1367"/>
          <a:stretch/>
        </p:blipFill>
        <p:spPr>
          <a:xfrm>
            <a:off x="8378784" y="1135662"/>
            <a:ext cx="2577264" cy="5005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C55B856-BF58-FEC3-A754-C31BF9F9D9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17" t="22511" r="1691" b="1456"/>
          <a:stretch/>
        </p:blipFill>
        <p:spPr>
          <a:xfrm>
            <a:off x="8165054" y="4235463"/>
            <a:ext cx="2484438" cy="204468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2D05251-1FDB-2C47-4317-00102A61D0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3" t="812" b="1124"/>
          <a:stretch/>
        </p:blipFill>
        <p:spPr>
          <a:xfrm>
            <a:off x="8155937" y="1817287"/>
            <a:ext cx="2507596" cy="2401242"/>
          </a:xfrm>
          <a:prstGeom prst="rect">
            <a:avLst/>
          </a:prstGeom>
        </p:spPr>
      </p:pic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919B300E-ACB0-C923-3F34-462205110BE5}"/>
              </a:ext>
            </a:extLst>
          </p:cNvPr>
          <p:cNvSpPr/>
          <p:nvPr/>
        </p:nvSpPr>
        <p:spPr>
          <a:xfrm>
            <a:off x="8003627" y="2116667"/>
            <a:ext cx="144000" cy="1989666"/>
          </a:xfrm>
          <a:prstGeom prst="leftBracket">
            <a:avLst/>
          </a:prstGeom>
          <a:ln w="3175">
            <a:solidFill>
              <a:srgbClr val="006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0F63F38F-852A-56FB-45AD-9D3071A73443}"/>
              </a:ext>
            </a:extLst>
          </p:cNvPr>
          <p:cNvSpPr/>
          <p:nvPr/>
        </p:nvSpPr>
        <p:spPr>
          <a:xfrm>
            <a:off x="8003627" y="4553907"/>
            <a:ext cx="144000" cy="1620000"/>
          </a:xfrm>
          <a:prstGeom prst="leftBracket">
            <a:avLst/>
          </a:prstGeom>
          <a:ln w="3175">
            <a:solidFill>
              <a:srgbClr val="006D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F401B9-FC0B-9A34-3C01-907EC367564D}"/>
              </a:ext>
            </a:extLst>
          </p:cNvPr>
          <p:cNvSpPr txBox="1"/>
          <p:nvPr/>
        </p:nvSpPr>
        <p:spPr>
          <a:xfrm>
            <a:off x="7907610" y="4920676"/>
            <a:ext cx="184666" cy="886461"/>
          </a:xfrm>
          <a:prstGeom prst="rect">
            <a:avLst/>
          </a:prstGeom>
          <a:solidFill>
            <a:schemeClr val="bg1"/>
          </a:solidFill>
        </p:spPr>
        <p:txBody>
          <a:bodyPr vert="vert270"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6D00"/>
                </a:solidFill>
                <a:latin typeface="Arial Narrow" panose="020B0606020202030204" pitchFamily="34" charset="0"/>
              </a:rPr>
              <a:t>The Frame Pro</a:t>
            </a:r>
            <a:endParaRPr lang="ko-KR" altLang="en-US" sz="1200" b="1" dirty="0">
              <a:solidFill>
                <a:srgbClr val="006D00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8C5636-9573-C60A-3F90-606B95741810}"/>
              </a:ext>
            </a:extLst>
          </p:cNvPr>
          <p:cNvSpPr txBox="1"/>
          <p:nvPr/>
        </p:nvSpPr>
        <p:spPr>
          <a:xfrm>
            <a:off x="7907610" y="2864951"/>
            <a:ext cx="184666" cy="477695"/>
          </a:xfrm>
          <a:prstGeom prst="rect">
            <a:avLst/>
          </a:prstGeom>
          <a:solidFill>
            <a:schemeClr val="bg1"/>
          </a:solidFill>
        </p:spPr>
        <p:txBody>
          <a:bodyPr vert="vert270"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6D00"/>
                </a:solidFill>
                <a:latin typeface="Arial Narrow" panose="020B0606020202030204" pitchFamily="34" charset="0"/>
              </a:rPr>
              <a:t>QN990F</a:t>
            </a:r>
            <a:endParaRPr lang="ko-KR" altLang="en-US" sz="1200" b="1" dirty="0">
              <a:solidFill>
                <a:srgbClr val="006D0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8FF602C-800D-FAD0-1F38-555805351AEA}"/>
              </a:ext>
            </a:extLst>
          </p:cNvPr>
          <p:cNvGrpSpPr/>
          <p:nvPr/>
        </p:nvGrpSpPr>
        <p:grpSpPr>
          <a:xfrm>
            <a:off x="10043847" y="2065709"/>
            <a:ext cx="468000" cy="160867"/>
            <a:chOff x="11094885" y="3427799"/>
            <a:chExt cx="468000" cy="16086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9B5455E-6A3F-B905-B263-FAC8515542F7}"/>
                </a:ext>
              </a:extLst>
            </p:cNvPr>
            <p:cNvSpPr/>
            <p:nvPr/>
          </p:nvSpPr>
          <p:spPr>
            <a:xfrm>
              <a:off x="11094885" y="3427799"/>
              <a:ext cx="468000" cy="160867"/>
            </a:xfrm>
            <a:prstGeom prst="rect">
              <a:avLst/>
            </a:prstGeom>
            <a:solidFill>
              <a:srgbClr val="C0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DC420C3-1092-74AB-EFB2-91731AA93DC8}"/>
                </a:ext>
              </a:extLst>
            </p:cNvPr>
            <p:cNvCxnSpPr/>
            <p:nvPr/>
          </p:nvCxnSpPr>
          <p:spPr>
            <a:xfrm>
              <a:off x="11094885" y="3588666"/>
              <a:ext cx="4680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B4B737B-B10E-F35A-E292-504BCFFB9D82}"/>
              </a:ext>
            </a:extLst>
          </p:cNvPr>
          <p:cNvGrpSpPr/>
          <p:nvPr/>
        </p:nvGrpSpPr>
        <p:grpSpPr>
          <a:xfrm>
            <a:off x="10043847" y="3317574"/>
            <a:ext cx="468000" cy="160867"/>
            <a:chOff x="11094885" y="3427799"/>
            <a:chExt cx="468000" cy="16086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FED7951-9042-D4FC-78A0-543B4E9D322C}"/>
                </a:ext>
              </a:extLst>
            </p:cNvPr>
            <p:cNvSpPr/>
            <p:nvPr/>
          </p:nvSpPr>
          <p:spPr>
            <a:xfrm>
              <a:off x="11094885" y="3427799"/>
              <a:ext cx="468000" cy="160867"/>
            </a:xfrm>
            <a:prstGeom prst="rect">
              <a:avLst/>
            </a:prstGeom>
            <a:solidFill>
              <a:srgbClr val="C0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4C6BBC8-D58E-82FC-9A33-31CB51035BAA}"/>
                </a:ext>
              </a:extLst>
            </p:cNvPr>
            <p:cNvCxnSpPr/>
            <p:nvPr/>
          </p:nvCxnSpPr>
          <p:spPr>
            <a:xfrm>
              <a:off x="11094885" y="3588666"/>
              <a:ext cx="4680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0735EC4-69E4-837F-7D73-549FA988BF18}"/>
              </a:ext>
            </a:extLst>
          </p:cNvPr>
          <p:cNvGrpSpPr/>
          <p:nvPr/>
        </p:nvGrpSpPr>
        <p:grpSpPr>
          <a:xfrm>
            <a:off x="10043847" y="4491150"/>
            <a:ext cx="468000" cy="160867"/>
            <a:chOff x="11094885" y="3427799"/>
            <a:chExt cx="468000" cy="16086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D78C8EA-6F7A-3066-F873-0134656D9988}"/>
                </a:ext>
              </a:extLst>
            </p:cNvPr>
            <p:cNvSpPr/>
            <p:nvPr/>
          </p:nvSpPr>
          <p:spPr>
            <a:xfrm>
              <a:off x="11094885" y="3427799"/>
              <a:ext cx="468000" cy="160867"/>
            </a:xfrm>
            <a:prstGeom prst="rect">
              <a:avLst/>
            </a:prstGeom>
            <a:solidFill>
              <a:srgbClr val="C0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156DF33-023C-AB48-E100-172E168E017C}"/>
                </a:ext>
              </a:extLst>
            </p:cNvPr>
            <p:cNvCxnSpPr/>
            <p:nvPr/>
          </p:nvCxnSpPr>
          <p:spPr>
            <a:xfrm>
              <a:off x="11094885" y="3588666"/>
              <a:ext cx="4680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683BFA1-03D8-097A-213C-59871DD97A36}"/>
              </a:ext>
            </a:extLst>
          </p:cNvPr>
          <p:cNvGrpSpPr/>
          <p:nvPr/>
        </p:nvGrpSpPr>
        <p:grpSpPr>
          <a:xfrm>
            <a:off x="10043847" y="5543104"/>
            <a:ext cx="468000" cy="160867"/>
            <a:chOff x="11094885" y="3427799"/>
            <a:chExt cx="468000" cy="160867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EE5F0F6-2A7F-2E93-B094-D136EB5A3825}"/>
                </a:ext>
              </a:extLst>
            </p:cNvPr>
            <p:cNvSpPr/>
            <p:nvPr/>
          </p:nvSpPr>
          <p:spPr>
            <a:xfrm>
              <a:off x="11094885" y="3427799"/>
              <a:ext cx="468000" cy="160867"/>
            </a:xfrm>
            <a:prstGeom prst="rect">
              <a:avLst/>
            </a:prstGeom>
            <a:solidFill>
              <a:srgbClr val="C0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 Narrow" panose="020B0606020202030204" pitchFamily="34" charset="0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A54D213-7887-BD8A-E439-5D06D8555228}"/>
                </a:ext>
              </a:extLst>
            </p:cNvPr>
            <p:cNvCxnSpPr/>
            <p:nvPr/>
          </p:nvCxnSpPr>
          <p:spPr>
            <a:xfrm>
              <a:off x="11094885" y="3588666"/>
              <a:ext cx="4680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2ABB182-38E0-639F-1CD2-B63B0C466E61}"/>
              </a:ext>
            </a:extLst>
          </p:cNvPr>
          <p:cNvSpPr txBox="1"/>
          <p:nvPr/>
        </p:nvSpPr>
        <p:spPr>
          <a:xfrm>
            <a:off x="7865400" y="1622752"/>
            <a:ext cx="34700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i="1" dirty="0">
                <a:solidFill>
                  <a:srgbClr val="C00000"/>
                </a:solidFill>
                <a:latin typeface="Arial Narrow" panose="020B0606020202030204" pitchFamily="34" charset="0"/>
              </a:rPr>
              <a:t>* Latency becomes similar to or still higher than True Wireless</a:t>
            </a:r>
            <a:endParaRPr lang="ko-KR" altLang="en-US" sz="1200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A20ACD-FA10-40CC-1B2C-6A06C391572C}"/>
              </a:ext>
            </a:extLst>
          </p:cNvPr>
          <p:cNvSpPr txBox="1"/>
          <p:nvPr/>
        </p:nvSpPr>
        <p:spPr>
          <a:xfrm>
            <a:off x="10689363" y="3242228"/>
            <a:ext cx="711733" cy="2821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True Wireless</a:t>
            </a:r>
            <a:b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ko-KR" altLang="en-US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≒ </a:t>
            </a: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6ms</a:t>
            </a:r>
            <a:endParaRPr lang="ko-KR" altLang="en-US" sz="1100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6FF41B-590C-E0DF-4328-ACB0AD34DF2B}"/>
              </a:ext>
            </a:extLst>
          </p:cNvPr>
          <p:cNvSpPr txBox="1"/>
          <p:nvPr/>
        </p:nvSpPr>
        <p:spPr>
          <a:xfrm>
            <a:off x="10689363" y="1993799"/>
            <a:ext cx="743793" cy="2821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True Wireless </a:t>
            </a:r>
            <a:b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ko-KR" altLang="en-US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≒ </a:t>
            </a: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10ms</a:t>
            </a:r>
            <a:endParaRPr lang="ko-KR" altLang="en-US" sz="1100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D1F581E-ADC7-D57D-421C-AE01F86807A4}"/>
              </a:ext>
            </a:extLst>
          </p:cNvPr>
          <p:cNvSpPr txBox="1"/>
          <p:nvPr/>
        </p:nvSpPr>
        <p:spPr>
          <a:xfrm>
            <a:off x="10689363" y="5475205"/>
            <a:ext cx="711733" cy="2821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True Wireless</a:t>
            </a:r>
            <a:b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ko-KR" altLang="en-US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≒ </a:t>
            </a: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6ms</a:t>
            </a:r>
            <a:endParaRPr lang="ko-KR" altLang="en-US" sz="1100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C1094DE-9344-DF78-434D-A09C98F9A2FB}"/>
              </a:ext>
            </a:extLst>
          </p:cNvPr>
          <p:cNvSpPr txBox="1"/>
          <p:nvPr/>
        </p:nvSpPr>
        <p:spPr>
          <a:xfrm>
            <a:off x="10689363" y="4421900"/>
            <a:ext cx="743793" cy="2821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True Wireless </a:t>
            </a:r>
            <a:b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</a:br>
            <a:r>
              <a:rPr lang="ko-KR" altLang="en-US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≒ </a:t>
            </a: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10ms</a:t>
            </a:r>
            <a:endParaRPr lang="ko-KR" altLang="en-US" sz="1100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97E75C5-7850-70A7-B048-B575FB8207C8}"/>
              </a:ext>
            </a:extLst>
          </p:cNvPr>
          <p:cNvSpPr txBox="1"/>
          <p:nvPr/>
        </p:nvSpPr>
        <p:spPr>
          <a:xfrm>
            <a:off x="2128035" y="3802795"/>
            <a:ext cx="1207369" cy="141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True Wireless </a:t>
            </a:r>
            <a:r>
              <a:rPr lang="ko-KR" altLang="en-US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≒ </a:t>
            </a: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6ms</a:t>
            </a:r>
            <a:endParaRPr lang="ko-KR" altLang="en-US" sz="1100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014B748-3C1D-1D52-66DD-FF0AC99997B0}"/>
              </a:ext>
            </a:extLst>
          </p:cNvPr>
          <p:cNvSpPr txBox="1"/>
          <p:nvPr/>
        </p:nvSpPr>
        <p:spPr>
          <a:xfrm>
            <a:off x="2520600" y="3203824"/>
            <a:ext cx="1154162" cy="141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True Wireless </a:t>
            </a:r>
            <a:r>
              <a:rPr lang="ko-KR" altLang="en-US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≒ </a:t>
            </a: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10ms</a:t>
            </a:r>
            <a:endParaRPr lang="ko-KR" altLang="en-US" sz="1100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CE3361-61E6-6C98-2473-E57E171E4AD0}"/>
              </a:ext>
            </a:extLst>
          </p:cNvPr>
          <p:cNvSpPr txBox="1"/>
          <p:nvPr/>
        </p:nvSpPr>
        <p:spPr>
          <a:xfrm>
            <a:off x="5429899" y="3811262"/>
            <a:ext cx="1207369" cy="141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True Wireless </a:t>
            </a:r>
            <a:r>
              <a:rPr lang="ko-KR" altLang="en-US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≒ </a:t>
            </a: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6ms</a:t>
            </a:r>
            <a:endParaRPr lang="ko-KR" altLang="en-US" sz="1100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8E660E-3F82-2D2A-4DEC-5CE4C712B716}"/>
              </a:ext>
            </a:extLst>
          </p:cNvPr>
          <p:cNvSpPr txBox="1"/>
          <p:nvPr/>
        </p:nvSpPr>
        <p:spPr>
          <a:xfrm>
            <a:off x="5822464" y="3212291"/>
            <a:ext cx="1154162" cy="141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True Wireless </a:t>
            </a:r>
            <a:r>
              <a:rPr lang="ko-KR" altLang="en-US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≒ </a:t>
            </a:r>
            <a:r>
              <a:rPr lang="en-US" altLang="ko-KR" sz="1100" i="1" dirty="0">
                <a:solidFill>
                  <a:srgbClr val="C00000"/>
                </a:solidFill>
                <a:latin typeface="Arial Narrow" panose="020B0606020202030204" pitchFamily="34" charset="0"/>
              </a:rPr>
              <a:t>10ms</a:t>
            </a:r>
            <a:endParaRPr lang="ko-KR" altLang="en-US" sz="1100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4F75CEFA-2249-1871-EA42-F9BDF29BC59F}"/>
              </a:ext>
            </a:extLst>
          </p:cNvPr>
          <p:cNvCxnSpPr/>
          <p:nvPr/>
        </p:nvCxnSpPr>
        <p:spPr>
          <a:xfrm>
            <a:off x="880533" y="4618149"/>
            <a:ext cx="2454871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F292DC6-D23B-9AF7-D2A8-5A867A4B4AFB}"/>
              </a:ext>
            </a:extLst>
          </p:cNvPr>
          <p:cNvCxnSpPr/>
          <p:nvPr/>
        </p:nvCxnSpPr>
        <p:spPr>
          <a:xfrm>
            <a:off x="880533" y="4787483"/>
            <a:ext cx="1512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AAA1E11-C051-3233-1390-DB8A649A483A}"/>
              </a:ext>
            </a:extLst>
          </p:cNvPr>
          <p:cNvCxnSpPr/>
          <p:nvPr/>
        </p:nvCxnSpPr>
        <p:spPr>
          <a:xfrm>
            <a:off x="1632781" y="5287017"/>
            <a:ext cx="1332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A24418DF-80A5-99C1-AFB4-12576610E540}"/>
              </a:ext>
            </a:extLst>
          </p:cNvPr>
          <p:cNvCxnSpPr/>
          <p:nvPr/>
        </p:nvCxnSpPr>
        <p:spPr>
          <a:xfrm>
            <a:off x="872066" y="5449804"/>
            <a:ext cx="1656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357C89E9-648E-119A-DB17-39F1BE54ED91}"/>
              </a:ext>
            </a:extLst>
          </p:cNvPr>
          <p:cNvCxnSpPr/>
          <p:nvPr/>
        </p:nvCxnSpPr>
        <p:spPr>
          <a:xfrm>
            <a:off x="4141700" y="4660484"/>
            <a:ext cx="2268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E4D8FFB-B6B3-85F3-2F42-924014A6C067}"/>
              </a:ext>
            </a:extLst>
          </p:cNvPr>
          <p:cNvCxnSpPr/>
          <p:nvPr/>
        </p:nvCxnSpPr>
        <p:spPr>
          <a:xfrm>
            <a:off x="4141700" y="4829818"/>
            <a:ext cx="2592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E1D7F0B-8965-3771-D6BF-516257C8A529}"/>
              </a:ext>
            </a:extLst>
          </p:cNvPr>
          <p:cNvCxnSpPr/>
          <p:nvPr/>
        </p:nvCxnSpPr>
        <p:spPr>
          <a:xfrm>
            <a:off x="4133233" y="4990684"/>
            <a:ext cx="540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2163E0D-206F-61C3-5A48-D83C7E2A09B2}"/>
              </a:ext>
            </a:extLst>
          </p:cNvPr>
          <p:cNvCxnSpPr/>
          <p:nvPr/>
        </p:nvCxnSpPr>
        <p:spPr>
          <a:xfrm>
            <a:off x="6122766" y="5160016"/>
            <a:ext cx="612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016C759D-3892-AA3C-25B6-F487F7DD50EF}"/>
              </a:ext>
            </a:extLst>
          </p:cNvPr>
          <p:cNvCxnSpPr/>
          <p:nvPr/>
        </p:nvCxnSpPr>
        <p:spPr>
          <a:xfrm>
            <a:off x="4133233" y="5329352"/>
            <a:ext cx="1188000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22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92579" y="961604"/>
            <a:ext cx="37004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Clearly visible wireless input lag : </a:t>
            </a: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QN990F</a:t>
            </a:r>
            <a:endParaRPr lang="it-IT" altLang="ko-KR" sz="1200" dirty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864909" y="-17092"/>
            <a:ext cx="4462183" cy="4680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3. Wireless Solution</a:t>
            </a:r>
            <a:endParaRPr lang="en-US" altLang="ko-KR" sz="3200" dirty="0">
              <a:solidFill>
                <a:schemeClr val="bg1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9" name="Latency비교">
            <a:hlinkClick r:id="" action="ppaction://media"/>
            <a:extLst>
              <a:ext uri="{FF2B5EF4-FFF2-40B4-BE49-F238E27FC236}">
                <a16:creationId xmlns:a16="http://schemas.microsoft.com/office/drawing/2014/main" id="{91A4C91D-2E99-30F8-DCF5-0D660B57D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0681" y="2244071"/>
            <a:ext cx="6700255" cy="376889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636875" y="1476416"/>
            <a:ext cx="18821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[Notable</a:t>
            </a:r>
            <a:r>
              <a:rPr lang="ko-KR" altLang="en-US" sz="14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Scenes]</a:t>
            </a:r>
            <a:endParaRPr lang="it-IT" altLang="ko-KR" sz="1200" dirty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9138" y="1755883"/>
            <a:ext cx="438661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※ Condition : All TVs set to Game Mode, with 4K@60Hz source input</a:t>
            </a:r>
            <a:endParaRPr lang="it-IT" altLang="ko-KR" sz="1100" dirty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5BF27A-08B5-3790-7398-258E602DD59A}"/>
              </a:ext>
            </a:extLst>
          </p:cNvPr>
          <p:cNvSpPr txBox="1"/>
          <p:nvPr/>
        </p:nvSpPr>
        <p:spPr>
          <a:xfrm>
            <a:off x="594557" y="2937649"/>
            <a:ext cx="1042318" cy="18728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defRPr sz="800">
                <a:solidFill>
                  <a:srgbClr val="6600CC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100" b="1" dirty="0">
                <a:solidFill>
                  <a:schemeClr val="bg1"/>
                </a:solidFill>
              </a:rPr>
              <a:t>[QN900D] </a:t>
            </a:r>
            <a:r>
              <a:rPr lang="en-US" altLang="ko-KR" sz="1100" dirty="0">
                <a:solidFill>
                  <a:schemeClr val="bg1"/>
                </a:solidFill>
              </a:rPr>
              <a:t>8K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Cable</a:t>
            </a:r>
            <a:endParaRPr lang="en-US" altLang="ko-KR" sz="11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823050-BC62-D947-5216-1F57D7E1F61B}"/>
              </a:ext>
            </a:extLst>
          </p:cNvPr>
          <p:cNvSpPr txBox="1"/>
          <p:nvPr/>
        </p:nvSpPr>
        <p:spPr>
          <a:xfrm>
            <a:off x="2153142" y="2944919"/>
            <a:ext cx="1171798" cy="18728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defRPr sz="800">
                <a:solidFill>
                  <a:srgbClr val="6600CC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100" b="1" dirty="0">
                <a:solidFill>
                  <a:schemeClr val="bg1"/>
                </a:solidFill>
              </a:rPr>
              <a:t>[QN990F] </a:t>
            </a:r>
            <a:r>
              <a:rPr lang="en-US" altLang="ko-KR" sz="1100" dirty="0">
                <a:solidFill>
                  <a:schemeClr val="bg1"/>
                </a:solidFill>
              </a:rPr>
              <a:t>8K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Wireless</a:t>
            </a:r>
            <a:endParaRPr lang="en-US" altLang="ko-KR" sz="11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B16055-DD4A-041F-5F4F-5C84C9B4F8C7}"/>
              </a:ext>
            </a:extLst>
          </p:cNvPr>
          <p:cNvSpPr txBox="1"/>
          <p:nvPr/>
        </p:nvSpPr>
        <p:spPr>
          <a:xfrm>
            <a:off x="3943781" y="2937649"/>
            <a:ext cx="901973" cy="18728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defRPr sz="800">
                <a:solidFill>
                  <a:srgbClr val="6600CC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100" b="1" dirty="0">
                <a:solidFill>
                  <a:schemeClr val="bg1"/>
                </a:solidFill>
              </a:rPr>
              <a:t>[M5]</a:t>
            </a:r>
            <a:r>
              <a:rPr lang="en-US" altLang="ko-KR" sz="1100" dirty="0">
                <a:solidFill>
                  <a:schemeClr val="bg1"/>
                </a:solidFill>
              </a:rPr>
              <a:t> 4K Wireless</a:t>
            </a:r>
            <a:endParaRPr lang="en-US" altLang="ko-KR" sz="11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2" name="왼쪽 대괄호 1"/>
          <p:cNvSpPr/>
          <p:nvPr/>
        </p:nvSpPr>
        <p:spPr>
          <a:xfrm rot="5400000">
            <a:off x="3532600" y="1919100"/>
            <a:ext cx="103776" cy="1747584"/>
          </a:xfrm>
          <a:prstGeom prst="leftBracket">
            <a:avLst/>
          </a:prstGeom>
          <a:ln>
            <a:solidFill>
              <a:srgbClr val="006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823050-BC62-D947-5216-1F57D7E1F61B}"/>
              </a:ext>
            </a:extLst>
          </p:cNvPr>
          <p:cNvSpPr txBox="1"/>
          <p:nvPr/>
        </p:nvSpPr>
        <p:spPr>
          <a:xfrm>
            <a:off x="3369708" y="2657495"/>
            <a:ext cx="429560" cy="187286"/>
          </a:xfrm>
          <a:prstGeom prst="roundRect">
            <a:avLst/>
          </a:prstGeom>
          <a:solidFill>
            <a:srgbClr val="F6F3F1"/>
          </a:solidFill>
        </p:spPr>
        <p:txBody>
          <a:bodyPr wrap="square" lIns="0" tIns="0" rIns="0" bIns="0">
            <a:noAutofit/>
          </a:bodyPr>
          <a:lstStyle>
            <a:defPPr>
              <a:defRPr lang="ko-KR"/>
            </a:defPPr>
            <a:lvl1pPr>
              <a:defRPr sz="800">
                <a:solidFill>
                  <a:srgbClr val="6600CC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pPr algn="ctr"/>
            <a:r>
              <a:rPr lang="en-US" altLang="ko-KR" sz="1100" b="1" dirty="0">
                <a:solidFill>
                  <a:srgbClr val="006D00"/>
                </a:solidFill>
              </a:rPr>
              <a:t>2025</a:t>
            </a:r>
            <a:endParaRPr lang="en-US" altLang="ko-KR" sz="1100" dirty="0">
              <a:solidFill>
                <a:srgbClr val="006D00"/>
              </a:solidFill>
              <a:sym typeface="Wingdings" panose="05000000000000000000" pitchFamily="2" charset="2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C823050-BC62-D947-5216-1F57D7E1F61B}"/>
              </a:ext>
            </a:extLst>
          </p:cNvPr>
          <p:cNvSpPr txBox="1"/>
          <p:nvPr/>
        </p:nvSpPr>
        <p:spPr>
          <a:xfrm>
            <a:off x="1024200" y="2657495"/>
            <a:ext cx="273844" cy="187285"/>
          </a:xfrm>
          <a:prstGeom prst="roundRect">
            <a:avLst/>
          </a:prstGeom>
          <a:solidFill>
            <a:srgbClr val="F6F3F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defRPr sz="800">
                <a:solidFill>
                  <a:srgbClr val="6600CC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100" b="1" dirty="0">
                <a:solidFill>
                  <a:srgbClr val="006D00"/>
                </a:solidFill>
              </a:rPr>
              <a:t>2024</a:t>
            </a:r>
            <a:endParaRPr lang="en-US" altLang="ko-KR" sz="1100" dirty="0">
              <a:solidFill>
                <a:srgbClr val="006D0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57" y="3145480"/>
            <a:ext cx="4251197" cy="10667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12185" y="4013063"/>
            <a:ext cx="435094" cy="190448"/>
          </a:xfrm>
          <a:prstGeom prst="rect">
            <a:avLst/>
          </a:prstGeom>
          <a:solidFill>
            <a:srgbClr val="006D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Narrow" panose="020B0606020202030204" pitchFamily="34" charset="0"/>
              </a:rPr>
              <a:t>1’ 41’’</a:t>
            </a:r>
            <a:endParaRPr lang="ko-KR" altLang="en-US" sz="1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823050-BC62-D947-5216-1F57D7E1F61B}"/>
              </a:ext>
            </a:extLst>
          </p:cNvPr>
          <p:cNvSpPr txBox="1"/>
          <p:nvPr/>
        </p:nvSpPr>
        <p:spPr>
          <a:xfrm>
            <a:off x="603919" y="4225496"/>
            <a:ext cx="3468898" cy="187285"/>
          </a:xfrm>
          <a:prstGeom prst="roundRect">
            <a:avLst/>
          </a:prstGeom>
          <a:solidFill>
            <a:srgbClr val="F6F3F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defRPr sz="800">
                <a:solidFill>
                  <a:srgbClr val="6600CC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100" b="1" dirty="0">
                <a:solidFill>
                  <a:srgbClr val="FF0000"/>
                </a:solidFill>
              </a:rPr>
              <a:t>* Do you see the different position of the sword in the QN990F?</a:t>
            </a:r>
            <a:endParaRPr lang="en-US" altLang="ko-KR" sz="11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19" y="4587224"/>
            <a:ext cx="4241835" cy="10262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C823050-BC62-D947-5216-1F57D7E1F61B}"/>
              </a:ext>
            </a:extLst>
          </p:cNvPr>
          <p:cNvSpPr txBox="1"/>
          <p:nvPr/>
        </p:nvSpPr>
        <p:spPr>
          <a:xfrm>
            <a:off x="603919" y="5613474"/>
            <a:ext cx="3398862" cy="374571"/>
          </a:xfrm>
          <a:prstGeom prst="roundRect">
            <a:avLst/>
          </a:prstGeom>
          <a:solidFill>
            <a:srgbClr val="F6F3F1"/>
          </a:solidFill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defRPr sz="800">
                <a:solidFill>
                  <a:srgbClr val="6600CC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</a:lstStyle>
          <a:p>
            <a:r>
              <a:rPr lang="en-US" altLang="ko-KR" sz="1100" b="1" dirty="0">
                <a:solidFill>
                  <a:srgbClr val="FF0000"/>
                </a:solidFill>
              </a:rPr>
              <a:t>* Look at the gun firing scene. QN990F has not even fired yet.</a:t>
            </a:r>
            <a:br>
              <a:rPr lang="en-US" altLang="ko-KR" sz="1100" b="1" dirty="0">
                <a:solidFill>
                  <a:srgbClr val="FF0000"/>
                </a:solidFill>
              </a:rPr>
            </a:br>
            <a:r>
              <a:rPr lang="en-US" altLang="ko-KR" sz="1100" b="1" dirty="0">
                <a:solidFill>
                  <a:srgbClr val="FF0000"/>
                </a:solidFill>
              </a:rPr>
              <a:t>  - This could clearly be a win or loose moment.</a:t>
            </a:r>
            <a:endParaRPr lang="en-US" altLang="ko-KR" sz="1100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412185" y="5417483"/>
            <a:ext cx="435094" cy="190448"/>
          </a:xfrm>
          <a:prstGeom prst="rect">
            <a:avLst/>
          </a:prstGeom>
          <a:solidFill>
            <a:srgbClr val="006D0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 Narrow" panose="020B0606020202030204" pitchFamily="34" charset="0"/>
              </a:rPr>
              <a:t>11’ 97’’</a:t>
            </a:r>
            <a:endParaRPr lang="ko-KR" altLang="en-US" sz="1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4557" y="6198885"/>
            <a:ext cx="4310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 Internal demo. Not to be used for anything other than LGE internal training!! </a:t>
            </a:r>
            <a:endParaRPr lang="ko-KR" altLang="en-US" sz="1100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11975" y="1958734"/>
            <a:ext cx="43780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4k@60Hz input applied for effective demo. QN990F may have lower latency with </a:t>
            </a:r>
            <a:b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4K@ 120 or 144Hz input, but will still have far worse input lag compared to M5</a:t>
            </a:r>
            <a:b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100" i="1" dirty="0">
                <a:solidFill>
                  <a:srgbClr val="006D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(M5 input lag less than 4ms at 4K@60Hz, 120Hz, 144Hz)</a:t>
            </a:r>
            <a:endParaRPr lang="ko-KR" altLang="en-US" sz="1100" i="1" dirty="0">
              <a:solidFill>
                <a:srgbClr val="006D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481" y="119596"/>
            <a:ext cx="1416606" cy="3103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1700"/>
              </a:lnSpc>
            </a:pPr>
            <a:r>
              <a:rPr lang="en-US" altLang="ko-KR" b="1" dirty="0">
                <a:solidFill>
                  <a:prstClr val="white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True Wireless</a:t>
            </a:r>
            <a:endParaRPr lang="ko-KR" altLang="en-US" b="1" dirty="0">
              <a:solidFill>
                <a:prstClr val="white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실행 단추: 홈 1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3EA6978A-6FFE-53B1-3180-1F83611C5208}"/>
              </a:ext>
            </a:extLst>
          </p:cNvPr>
          <p:cNvSpPr/>
          <p:nvPr/>
        </p:nvSpPr>
        <p:spPr>
          <a:xfrm>
            <a:off x="11538857" y="733695"/>
            <a:ext cx="312079" cy="307777"/>
          </a:xfrm>
          <a:prstGeom prst="actionButtonHom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4871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3300" y="3019177"/>
            <a:ext cx="5105400" cy="81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5605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C9288FA1DE3BB4AB812FB0C051D4950" ma:contentTypeVersion="15" ma:contentTypeDescription="새 문서를 만듭니다." ma:contentTypeScope="" ma:versionID="df5b6d58c5a3466fdb8929c34600ce97">
  <xsd:schema xmlns:xsd="http://www.w3.org/2001/XMLSchema" xmlns:xs="http://www.w3.org/2001/XMLSchema" xmlns:p="http://schemas.microsoft.com/office/2006/metadata/properties" xmlns:ns2="3f256e1a-09f4-4ca7-acff-709cf501cfcf" xmlns:ns3="d89727d7-8dd1-46bc-aefa-00378b6ab1ba" targetNamespace="http://schemas.microsoft.com/office/2006/metadata/properties" ma:root="true" ma:fieldsID="33835d527ba0e0761ccf99c73a459905" ns2:_="" ns3:_="">
    <xsd:import namespace="3f256e1a-09f4-4ca7-acff-709cf501cfcf"/>
    <xsd:import namespace="d89727d7-8dd1-46bc-aefa-00378b6ab1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  <xsd:element ref="ns2:_xc81c__xc791_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56e1a-09f4-4ca7-acff-709cf501cf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6" nillable="true" ma:displayName="MediaServiceBillingMetadata" ma:hidden="true" ma:internalName="MediaServiceBillingMetadata" ma:readOnly="true">
      <xsd:simpleType>
        <xsd:restriction base="dms:Note"/>
      </xsd:simpleType>
    </xsd:element>
    <xsd:element name="_xc81c__xc791_" ma:index="17" nillable="true" ma:displayName="제작" ma:description="만든사람" ma:format="Dropdown" ma:internalName="_xc81c__xc791_">
      <xsd:simpleType>
        <xsd:restriction base="dms:Text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이미지 태그" ma:readOnly="false" ma:fieldId="{5cf76f15-5ced-4ddc-b409-7134ff3c332f}" ma:taxonomyMulti="true" ma:sspId="7fbd4038-13c0-4266-8e70-5a68fe662a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727d7-8dd1-46bc-aefa-00378b6ab1ba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feb58fbb-0efc-40a1-95ab-b5660e1fbfee}" ma:internalName="TaxCatchAll" ma:showField="CatchAllData" ma:web="d89727d7-8dd1-46bc-aefa-00378b6ab1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f256e1a-09f4-4ca7-acff-709cf501cfcf">
      <Terms xmlns="http://schemas.microsoft.com/office/infopath/2007/PartnerControls"/>
    </lcf76f155ced4ddcb4097134ff3c332f>
    <_xc81c__xc791_ xmlns="3f256e1a-09f4-4ca7-acff-709cf501cfcf" xsi:nil="true"/>
    <TaxCatchAll xmlns="d89727d7-8dd1-46bc-aefa-00378b6ab1ba" xsi:nil="true"/>
  </documentManagement>
</p:properties>
</file>

<file path=customXml/itemProps1.xml><?xml version="1.0" encoding="utf-8"?>
<ds:datastoreItem xmlns:ds="http://schemas.openxmlformats.org/officeDocument/2006/customXml" ds:itemID="{14FFE872-98EF-470E-828F-FF025B7D5C67}"/>
</file>

<file path=customXml/itemProps2.xml><?xml version="1.0" encoding="utf-8"?>
<ds:datastoreItem xmlns:ds="http://schemas.openxmlformats.org/officeDocument/2006/customXml" ds:itemID="{27224D52-377D-4172-9D42-752F1B055A6A}"/>
</file>

<file path=customXml/itemProps3.xml><?xml version="1.0" encoding="utf-8"?>
<ds:datastoreItem xmlns:ds="http://schemas.openxmlformats.org/officeDocument/2006/customXml" ds:itemID="{86A45A28-597E-4979-8DD0-51F7E5059FEA}"/>
</file>

<file path=docProps/app.xml><?xml version="1.0" encoding="utf-8"?>
<Properties xmlns="http://schemas.openxmlformats.org/officeDocument/2006/extended-properties" xmlns:vt="http://schemas.openxmlformats.org/officeDocument/2006/docPropsVTypes">
  <TotalTime>16460</TotalTime>
  <Words>1272</Words>
  <Application>Microsoft Office PowerPoint</Application>
  <PresentationFormat>와이드스크린</PresentationFormat>
  <Paragraphs>220</Paragraphs>
  <Slides>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Arial Narrow</vt:lpstr>
      <vt:lpstr>Calibri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윤혜민/책임/오픈이노베이션팀(mina.yun@lge.com)</dc:creator>
  <cp:lastModifiedBy>권지현/사원/TV GTM실행팀</cp:lastModifiedBy>
  <cp:revision>1140</cp:revision>
  <cp:lastPrinted>2025-08-26T05:00:34Z</cp:lastPrinted>
  <dcterms:created xsi:type="dcterms:W3CDTF">2025-03-17T04:28:44Z</dcterms:created>
  <dcterms:modified xsi:type="dcterms:W3CDTF">2025-08-27T23:50:35Z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2025-08-14T08:51:05Z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a13f843a-8b90-4eb8-964b-f2965502783a</vt:lpwstr>
  </property>
  <property fmtid="{D5CDD505-2E9C-101B-9397-08002B2CF9AE}" pid="8" name="MSIP_Label_cc6ed9fc-fefc-4a0c-a6d6-10cf236c0d4f_ContentBits">
    <vt:lpwstr>1</vt:lpwstr>
  </property>
  <property fmtid="{D5CDD505-2E9C-101B-9397-08002B2CF9AE}" pid="9" name="ContentTypeId">
    <vt:lpwstr>0x010100AC9288FA1DE3BB4AB812FB0C051D4950</vt:lpwstr>
  </property>
</Properties>
</file>